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9" r:id="rId1"/>
  </p:sldMasterIdLst>
  <p:notesMasterIdLst>
    <p:notesMasterId r:id="rId11"/>
  </p:notesMasterIdLst>
  <p:sldIdLst>
    <p:sldId id="256" r:id="rId2"/>
    <p:sldId id="257" r:id="rId3"/>
    <p:sldId id="258" r:id="rId4"/>
    <p:sldId id="259" r:id="rId5"/>
    <p:sldId id="260" r:id="rId6"/>
    <p:sldId id="261" r:id="rId7"/>
    <p:sldId id="262" r:id="rId8"/>
    <p:sldId id="263" r:id="rId9"/>
    <p:sldId id="264" r:id="rId10"/>
  </p:sldIdLst>
  <p:sldSz cx="12192000" cy="6858000"/>
  <p:notesSz cx="6858000" cy="12192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0" d="100"/>
          <a:sy n="70" d="100"/>
        </p:scale>
        <p:origin x="68" y="6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8788"/>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4" name="Google Shape;4;n"/>
          <p:cNvSpPr txBox="1">
            <a:spLocks noGrp="1"/>
          </p:cNvSpPr>
          <p:nvPr>
            <p:ph type="dt" idx="10"/>
          </p:nvPr>
        </p:nvSpPr>
        <p:spPr>
          <a:xfrm>
            <a:off x="3884613" y="0"/>
            <a:ext cx="2971800" cy="458788"/>
          </a:xfrm>
          <a:prstGeom prst="rect">
            <a:avLst/>
          </a:prstGeom>
          <a:noFill/>
          <a:ln>
            <a:noFill/>
          </a:ln>
        </p:spPr>
        <p:txBody>
          <a:bodyPr spcFirstLastPara="1" wrap="square" lIns="91425" tIns="45700" rIns="91425" bIns="45700" anchor="t" anchorCtr="0">
            <a:noAutofit/>
          </a:bodyPr>
          <a:lstStyle>
            <a:lvl1pPr marR="0" lvl="0" algn="r"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5" name="Google Shape;5;n"/>
          <p:cNvSpPr>
            <a:spLocks noGrp="1" noRot="1" noChangeAspect="1"/>
          </p:cNvSpPr>
          <p:nvPr>
            <p:ph type="sldImg" idx="3"/>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lvl1pPr marL="457200" marR="0" lvl="0"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L="914400" marR="0" lvl="1"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2pPr>
            <a:lvl3pPr marL="1371600" marR="0" lvl="2"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3pPr>
            <a:lvl4pPr marL="1828800" marR="0" lvl="3"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4pPr>
            <a:lvl5pPr marL="2286000" marR="0" lvl="4"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5pPr>
            <a:lvl6pPr marL="2743200" marR="0" lvl="5"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6pPr>
            <a:lvl7pPr marL="3200400" marR="0" lvl="6"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7pPr>
            <a:lvl8pPr marL="3657600" marR="0" lvl="7"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8pPr>
            <a:lvl9pPr marL="4114800" marR="0" lvl="8"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8685213"/>
            <a:ext cx="2971800" cy="458787"/>
          </a:xfrm>
          <a:prstGeom prst="rect">
            <a:avLst/>
          </a:prstGeom>
          <a:noFill/>
          <a:ln>
            <a:noFill/>
          </a:ln>
        </p:spPr>
        <p:txBody>
          <a:bodyPr spcFirstLastPara="1" wrap="square" lIns="91425" tIns="45700" rIns="91425" bIns="45700" anchor="b"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8" name="Google Shape;8;n"/>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en-US" sz="1200" b="0" i="0" u="none" strike="noStrike" cap="none">
                <a:solidFill>
                  <a:schemeClr val="dk1"/>
                </a:solidFill>
                <a:latin typeface="Calibri"/>
                <a:ea typeface="Calibri"/>
                <a:cs typeface="Calibri"/>
                <a:sym typeface="Calibri"/>
              </a:rPr>
              <a:t>‹#›</a:t>
            </a:fld>
            <a:endParaRPr sz="1200" b="0" i="0" u="none" strike="noStrike" cap="none">
              <a:solidFill>
                <a:schemeClr val="dk1"/>
              </a:solidFill>
              <a:latin typeface="Calibri"/>
              <a:ea typeface="Calibri"/>
              <a:cs typeface="Calibri"/>
              <a:sym typeface="Calibri"/>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
        <p:cNvGrpSpPr/>
        <p:nvPr/>
      </p:nvGrpSpPr>
      <p:grpSpPr>
        <a:xfrm>
          <a:off x="0" y="0"/>
          <a:ext cx="0" cy="0"/>
          <a:chOff x="0" y="0"/>
          <a:chExt cx="0" cy="0"/>
        </a:xfrm>
      </p:grpSpPr>
      <p:sp>
        <p:nvSpPr>
          <p:cNvPr id="12" name="Google Shape;12;p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3" name="Google Shape;13;p1: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r>
              <a:rPr lang="en-US"/>
              <a:t>Welcome the room. Frame today: this is a working mastermind, not a lecture. 20 minutes of framing, then we open it up. The topic hits home for everyone here — Intro to ZOR is where good candidates quietly slip away.</a:t>
            </a:r>
            <a:endParaRPr/>
          </a:p>
        </p:txBody>
      </p:sp>
      <p:sp>
        <p:nvSpPr>
          <p:cNvPr id="14" name="Google Shape;14;p1: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1</a:t>
            </a:fld>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
        <p:cNvGrpSpPr/>
        <p:nvPr/>
      </p:nvGrpSpPr>
      <p:grpSpPr>
        <a:xfrm>
          <a:off x="0" y="0"/>
          <a:ext cx="0" cy="0"/>
          <a:chOff x="0" y="0"/>
          <a:chExt cx="0" cy="0"/>
        </a:xfrm>
      </p:grpSpPr>
      <p:sp>
        <p:nvSpPr>
          <p:cNvPr id="26" name="Google Shape;26;p2: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7" name="Google Shape;27;p2: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r>
              <a:rPr lang="en-US"/>
              <a:t>Quick agenda scan — don't dwell. Let them know the goal: build a shared standard for this stage together.</a:t>
            </a:r>
            <a:endParaRPr/>
          </a:p>
        </p:txBody>
      </p:sp>
      <p:sp>
        <p:nvSpPr>
          <p:cNvPr id="28" name="Google Shape;28;p2: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2</a:t>
            </a:fld>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4"/>
        <p:cNvGrpSpPr/>
        <p:nvPr/>
      </p:nvGrpSpPr>
      <p:grpSpPr>
        <a:xfrm>
          <a:off x="0" y="0"/>
          <a:ext cx="0" cy="0"/>
          <a:chOff x="0" y="0"/>
          <a:chExt cx="0" cy="0"/>
        </a:xfrm>
      </p:grpSpPr>
      <p:sp>
        <p:nvSpPr>
          <p:cNvPr id="55" name="Google Shape;55;p3: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56" name="Google Shape;56;p3: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r>
              <a:rPr lang="en-US"/>
              <a:t>Walk the flow: candidate is qualified, broker submits registration, then it's Intro to ZOR. This is the handoff moment — candidate energy is at its peak, but so is the risk of losing them if nobody actively owns the relationship. Let’s talk about your process here - share what you do at this stage.</a:t>
            </a:r>
            <a:endParaRPr/>
          </a:p>
        </p:txBody>
      </p:sp>
      <p:sp>
        <p:nvSpPr>
          <p:cNvPr id="57" name="Google Shape;57;p3: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3</a:t>
            </a:fld>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1"/>
        <p:cNvGrpSpPr/>
        <p:nvPr/>
      </p:nvGrpSpPr>
      <p:grpSpPr>
        <a:xfrm>
          <a:off x="0" y="0"/>
          <a:ext cx="0" cy="0"/>
          <a:chOff x="0" y="0"/>
          <a:chExt cx="0" cy="0"/>
        </a:xfrm>
      </p:grpSpPr>
      <p:sp>
        <p:nvSpPr>
          <p:cNvPr id="82" name="Google Shape;82;p4: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83" name="Google Shape;83;p4: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r>
              <a:rPr lang="en-US"/>
              <a:t>These aren't excuses — they're the reality we're managing around. Turnover means the person the candidate talks to may be brand-new. Acumen gaps show up fast with a sharp buyer. Urgency and energy are the two hardest things to fake, and candidates feel it immediately when they're missing.</a:t>
            </a:r>
            <a:endParaRPr/>
          </a:p>
        </p:txBody>
      </p:sp>
      <p:sp>
        <p:nvSpPr>
          <p:cNvPr id="84" name="Google Shape;84;p4: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4</a:t>
            </a:fld>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0"/>
        <p:cNvGrpSpPr/>
        <p:nvPr/>
      </p:nvGrpSpPr>
      <p:grpSpPr>
        <a:xfrm>
          <a:off x="0" y="0"/>
          <a:ext cx="0" cy="0"/>
          <a:chOff x="0" y="0"/>
          <a:chExt cx="0" cy="0"/>
        </a:xfrm>
      </p:grpSpPr>
      <p:sp>
        <p:nvSpPr>
          <p:cNvPr id="111" name="Google Shape;111;p5: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12" name="Google Shape;112;p5: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r>
              <a:rPr lang="en-US"/>
              <a:t>This is the accountability slide. It's easy to point at the BDR side — but brokers are also dropping the ball by treating the registration as the finish line instead of the starting gun for a handoff conversation.</a:t>
            </a:r>
            <a:endParaRPr/>
          </a:p>
        </p:txBody>
      </p:sp>
      <p:sp>
        <p:nvSpPr>
          <p:cNvPr id="113" name="Google Shape;113;p5: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5</a:t>
            </a:fld>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9"/>
        <p:cNvGrpSpPr/>
        <p:nvPr/>
      </p:nvGrpSpPr>
      <p:grpSpPr>
        <a:xfrm>
          <a:off x="0" y="0"/>
          <a:ext cx="0" cy="0"/>
          <a:chOff x="0" y="0"/>
          <a:chExt cx="0" cy="0"/>
        </a:xfrm>
      </p:grpSpPr>
      <p:sp>
        <p:nvSpPr>
          <p:cNvPr id="130" name="Google Shape;130;p6: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31" name="Google Shape;131;p6: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r>
              <a:rPr lang="en-US"/>
              <a:t>This is the core takeaway of the whole session. Read through the five points slowly — these are the exact talking points a broker should hit on the call, every single time, no exceptions.</a:t>
            </a:r>
            <a:endParaRPr/>
          </a:p>
        </p:txBody>
      </p:sp>
      <p:sp>
        <p:nvSpPr>
          <p:cNvPr id="132" name="Google Shape;132;p6: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6</a:t>
            </a:fld>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5"/>
        <p:cNvGrpSpPr/>
        <p:nvPr/>
      </p:nvGrpSpPr>
      <p:grpSpPr>
        <a:xfrm>
          <a:off x="0" y="0"/>
          <a:ext cx="0" cy="0"/>
          <a:chOff x="0" y="0"/>
          <a:chExt cx="0" cy="0"/>
        </a:xfrm>
      </p:grpSpPr>
      <p:sp>
        <p:nvSpPr>
          <p:cNvPr id="156" name="Google Shape;156;p7: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57" name="Google Shape;157;p7: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r>
              <a:rPr lang="en-US"/>
              <a:t>The broker is the one person touching both sides of this relationship — use that. Set explicit expectations with the ZOR on follow-up cadence, and reassure the candidate they haven't been handed off into a void.</a:t>
            </a:r>
            <a:endParaRPr/>
          </a:p>
        </p:txBody>
      </p:sp>
      <p:sp>
        <p:nvSpPr>
          <p:cNvPr id="158" name="Google Shape;158;p7: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7</a:t>
            </a:fld>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4"/>
        <p:cNvGrpSpPr/>
        <p:nvPr/>
      </p:nvGrpSpPr>
      <p:grpSpPr>
        <a:xfrm>
          <a:off x="0" y="0"/>
          <a:ext cx="0" cy="0"/>
          <a:chOff x="0" y="0"/>
          <a:chExt cx="0" cy="0"/>
        </a:xfrm>
      </p:grpSpPr>
      <p:sp>
        <p:nvSpPr>
          <p:cNvPr id="175" name="Google Shape;175;p8: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76" name="Google Shape;176;p8: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r>
              <a:rPr lang="en-US"/>
              <a:t>This is the 'why now' close before we open the floor. AI hasn't made the broker's role less important — it's made active, human advocacy the differentiator. Anyone can send a link; the broker's job is the relationship.</a:t>
            </a:r>
            <a:endParaRPr/>
          </a:p>
        </p:txBody>
      </p:sp>
      <p:sp>
        <p:nvSpPr>
          <p:cNvPr id="177" name="Google Shape;177;p8: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8</a:t>
            </a:fld>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3"/>
        <p:cNvGrpSpPr/>
        <p:nvPr/>
      </p:nvGrpSpPr>
      <p:grpSpPr>
        <a:xfrm>
          <a:off x="0" y="0"/>
          <a:ext cx="0" cy="0"/>
          <a:chOff x="0" y="0"/>
          <a:chExt cx="0" cy="0"/>
        </a:xfrm>
      </p:grpSpPr>
      <p:sp>
        <p:nvSpPr>
          <p:cNvPr id="194" name="Google Shape;194;p9: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95" name="Google Shape;195;p9: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r>
              <a:rPr lang="en-US"/>
              <a:t>Open it up here and hold the space — don't rush to fill silence. Let brokers react to each other, not just to you. Aim to land on 2-3 concrete commitments the group agrees to before closing.</a:t>
            </a:r>
            <a:endParaRPr/>
          </a:p>
        </p:txBody>
      </p:sp>
      <p:sp>
        <p:nvSpPr>
          <p:cNvPr id="196" name="Google Shape;196;p9: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9</a:t>
            </a:fld>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DEFAULT">
  <p:cSld name="DEFAULT">
    <p:bg>
      <p:bgPr>
        <a:solidFill>
          <a:schemeClr val="lt1"/>
        </a:solidFill>
        <a:effectLst/>
      </p:bgPr>
    </p:bg>
    <p:spTree>
      <p:nvGrpSpPr>
        <p:cNvPr id="1" name="Shape 10"/>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Shape 9"/>
        <p:cNvGrpSpPr/>
        <p:nvPr/>
      </p:nvGrpSpPr>
      <p:grpSpPr>
        <a:xfrm>
          <a:off x="0" y="0"/>
          <a:ext cx="0" cy="0"/>
          <a:chOff x="0" y="0"/>
          <a:chExt cx="0" cy="0"/>
        </a:xfrm>
      </p:grpSpPr>
    </p:spTree>
  </p:cSld>
  <p:clrMap bg1="lt1" tx1="dk1" bg2="dk2" tx2="lt2" accent1="accent1" accent2="accent2" accent3="accent3" accent4="accent4" accent5="accent5" accent6="accent6" hlink="hlink" folHlink="folHlink"/>
  <p:sldLayoutIdLst>
    <p:sldLayoutId id="2147483648" r:id="rId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7.xml"/><Relationship Id="rId1" Type="http://schemas.openxmlformats.org/officeDocument/2006/relationships/slideLayout" Target="../slideLayouts/slideLayout1.xml"/><Relationship Id="rId4" Type="http://schemas.openxmlformats.org/officeDocument/2006/relationships/image" Target="../media/image8.png"/></Relationships>
</file>

<file path=ppt/slides/_rels/slide8.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1E2761"/>
        </a:solidFill>
        <a:effectLst/>
      </p:bgPr>
    </p:bg>
    <p:spTree>
      <p:nvGrpSpPr>
        <p:cNvPr id="1" name="Shape 15"/>
        <p:cNvGrpSpPr/>
        <p:nvPr/>
      </p:nvGrpSpPr>
      <p:grpSpPr>
        <a:xfrm>
          <a:off x="0" y="0"/>
          <a:ext cx="0" cy="0"/>
          <a:chOff x="0" y="0"/>
          <a:chExt cx="0" cy="0"/>
        </a:xfrm>
      </p:grpSpPr>
      <p:sp>
        <p:nvSpPr>
          <p:cNvPr id="16" name="Google Shape;16;p3"/>
          <p:cNvSpPr/>
          <p:nvPr/>
        </p:nvSpPr>
        <p:spPr>
          <a:xfrm>
            <a:off x="8348472" y="-2011680"/>
            <a:ext cx="5943600" cy="5943600"/>
          </a:xfrm>
          <a:prstGeom prst="ellipse">
            <a:avLst/>
          </a:prstGeom>
          <a:solidFill>
            <a:srgbClr val="26338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 name="Google Shape;17;p3"/>
          <p:cNvSpPr/>
          <p:nvPr/>
        </p:nvSpPr>
        <p:spPr>
          <a:xfrm>
            <a:off x="9811512" y="4114800"/>
            <a:ext cx="4114800" cy="4114800"/>
          </a:xfrm>
          <a:prstGeom prst="ellipse">
            <a:avLst/>
          </a:prstGeom>
          <a:solidFill>
            <a:srgbClr val="26338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 name="Google Shape;18;p3"/>
          <p:cNvSpPr/>
          <p:nvPr/>
        </p:nvSpPr>
        <p:spPr>
          <a:xfrm>
            <a:off x="640080" y="1188720"/>
            <a:ext cx="7315200" cy="457200"/>
          </a:xfrm>
          <a:prstGeom prst="rect">
            <a:avLst/>
          </a:prstGeom>
          <a:noFill/>
          <a:ln>
            <a:noFill/>
          </a:ln>
        </p:spPr>
        <p:txBody>
          <a:bodyPr spcFirstLastPara="1" wrap="square" lIns="0" tIns="0" rIns="0" bIns="0" anchor="ctr" anchorCtr="0">
            <a:noAutofit/>
          </a:bodyPr>
          <a:lstStyle/>
          <a:p>
            <a:pPr marL="0" marR="0" lvl="0" indent="0" algn="l" rtl="0">
              <a:spcBef>
                <a:spcPts val="0"/>
              </a:spcBef>
              <a:spcAft>
                <a:spcPts val="0"/>
              </a:spcAft>
              <a:buClr>
                <a:srgbClr val="E8734A"/>
              </a:buClr>
              <a:buSzPts val="1500"/>
              <a:buFont typeface="Calibri"/>
              <a:buNone/>
            </a:pPr>
            <a:r>
              <a:rPr lang="en-US" sz="1500" b="1" i="0" u="none" strike="noStrike" cap="none">
                <a:solidFill>
                  <a:srgbClr val="E8734A"/>
                </a:solidFill>
                <a:latin typeface="Calibri"/>
                <a:ea typeface="Calibri"/>
                <a:cs typeface="Calibri"/>
                <a:sym typeface="Calibri"/>
              </a:rPr>
              <a:t>BOS BROKER MASTERMIND</a:t>
            </a:r>
            <a:endParaRPr sz="1500" b="0" i="0" u="none" strike="noStrike" cap="none">
              <a:solidFill>
                <a:schemeClr val="dk1"/>
              </a:solidFill>
              <a:latin typeface="Calibri"/>
              <a:ea typeface="Calibri"/>
              <a:cs typeface="Calibri"/>
              <a:sym typeface="Calibri"/>
            </a:endParaRPr>
          </a:p>
        </p:txBody>
      </p:sp>
      <p:sp>
        <p:nvSpPr>
          <p:cNvPr id="19" name="Google Shape;19;p3"/>
          <p:cNvSpPr/>
          <p:nvPr/>
        </p:nvSpPr>
        <p:spPr>
          <a:xfrm>
            <a:off x="594360" y="1737360"/>
            <a:ext cx="9601200" cy="1005840"/>
          </a:xfrm>
          <a:prstGeom prst="rect">
            <a:avLst/>
          </a:prstGeom>
          <a:noFill/>
          <a:ln>
            <a:noFill/>
          </a:ln>
        </p:spPr>
        <p:txBody>
          <a:bodyPr spcFirstLastPara="1" wrap="square" lIns="0" tIns="0" rIns="0" bIns="0" anchor="ctr" anchorCtr="0">
            <a:noAutofit/>
          </a:bodyPr>
          <a:lstStyle/>
          <a:p>
            <a:pPr marL="0" marR="0" lvl="0" indent="0" algn="l" rtl="0">
              <a:spcBef>
                <a:spcPts val="0"/>
              </a:spcBef>
              <a:spcAft>
                <a:spcPts val="0"/>
              </a:spcAft>
              <a:buClr>
                <a:srgbClr val="FFFFFF"/>
              </a:buClr>
              <a:buSzPts val="4600"/>
              <a:buFont typeface="Cambria"/>
              <a:buNone/>
            </a:pPr>
            <a:r>
              <a:rPr lang="en-US" sz="4600" b="1" i="0" u="none" strike="noStrike" cap="none">
                <a:solidFill>
                  <a:srgbClr val="FFFFFF"/>
                </a:solidFill>
                <a:latin typeface="Cambria"/>
                <a:ea typeface="Cambria"/>
                <a:cs typeface="Cambria"/>
                <a:sym typeface="Cambria"/>
              </a:rPr>
              <a:t>Intro to ZOR:</a:t>
            </a:r>
            <a:endParaRPr sz="4600" b="0" i="0" u="none" strike="noStrike" cap="none">
              <a:solidFill>
                <a:schemeClr val="dk1"/>
              </a:solidFill>
              <a:latin typeface="Calibri"/>
              <a:ea typeface="Calibri"/>
              <a:cs typeface="Calibri"/>
              <a:sym typeface="Calibri"/>
            </a:endParaRPr>
          </a:p>
        </p:txBody>
      </p:sp>
      <p:sp>
        <p:nvSpPr>
          <p:cNvPr id="20" name="Google Shape;20;p3"/>
          <p:cNvSpPr/>
          <p:nvPr/>
        </p:nvSpPr>
        <p:spPr>
          <a:xfrm>
            <a:off x="594360" y="2514600"/>
            <a:ext cx="9601200" cy="1005840"/>
          </a:xfrm>
          <a:prstGeom prst="rect">
            <a:avLst/>
          </a:prstGeom>
          <a:noFill/>
          <a:ln>
            <a:noFill/>
          </a:ln>
        </p:spPr>
        <p:txBody>
          <a:bodyPr spcFirstLastPara="1" wrap="square" lIns="0" tIns="0" rIns="0" bIns="0" anchor="ctr" anchorCtr="0">
            <a:noAutofit/>
          </a:bodyPr>
          <a:lstStyle/>
          <a:p>
            <a:pPr marL="0" marR="0" lvl="0" indent="0" algn="l" rtl="0">
              <a:spcBef>
                <a:spcPts val="0"/>
              </a:spcBef>
              <a:spcAft>
                <a:spcPts val="0"/>
              </a:spcAft>
              <a:buClr>
                <a:srgbClr val="CADCFC"/>
              </a:buClr>
              <a:buSzPts val="4600"/>
              <a:buFont typeface="Cambria"/>
              <a:buNone/>
            </a:pPr>
            <a:r>
              <a:rPr lang="en-US" sz="4600" b="1" i="0" u="none" strike="noStrike" cap="none">
                <a:solidFill>
                  <a:srgbClr val="CADCFC"/>
                </a:solidFill>
                <a:latin typeface="Cambria"/>
                <a:ea typeface="Cambria"/>
                <a:cs typeface="Cambria"/>
                <a:sym typeface="Cambria"/>
              </a:rPr>
              <a:t>Don't Let Go of the Wheel</a:t>
            </a:r>
            <a:endParaRPr sz="4600" b="0" i="0" u="none" strike="noStrike" cap="none">
              <a:solidFill>
                <a:schemeClr val="dk1"/>
              </a:solidFill>
              <a:latin typeface="Calibri"/>
              <a:ea typeface="Calibri"/>
              <a:cs typeface="Calibri"/>
              <a:sym typeface="Calibri"/>
            </a:endParaRPr>
          </a:p>
        </p:txBody>
      </p:sp>
      <p:sp>
        <p:nvSpPr>
          <p:cNvPr id="21" name="Google Shape;21;p3"/>
          <p:cNvSpPr/>
          <p:nvPr/>
        </p:nvSpPr>
        <p:spPr>
          <a:xfrm>
            <a:off x="640080" y="3611880"/>
            <a:ext cx="8046720" cy="640080"/>
          </a:xfrm>
          <a:prstGeom prst="rect">
            <a:avLst/>
          </a:prstGeom>
          <a:noFill/>
          <a:ln>
            <a:noFill/>
          </a:ln>
        </p:spPr>
        <p:txBody>
          <a:bodyPr spcFirstLastPara="1" wrap="square" lIns="0" tIns="0" rIns="0" bIns="0" anchor="ctr" anchorCtr="0">
            <a:noAutofit/>
          </a:bodyPr>
          <a:lstStyle/>
          <a:p>
            <a:pPr marL="0" marR="0" lvl="0" indent="0" algn="l" rtl="0">
              <a:spcBef>
                <a:spcPts val="0"/>
              </a:spcBef>
              <a:spcAft>
                <a:spcPts val="0"/>
              </a:spcAft>
              <a:buClr>
                <a:srgbClr val="CADCFC"/>
              </a:buClr>
              <a:buSzPts val="1700"/>
              <a:buFont typeface="Calibri"/>
              <a:buNone/>
            </a:pPr>
            <a:r>
              <a:rPr lang="en-US" sz="1700" b="0" i="0" u="none" strike="noStrike" cap="none">
                <a:solidFill>
                  <a:srgbClr val="CADCFC"/>
                </a:solidFill>
                <a:latin typeface="Calibri"/>
                <a:ea typeface="Calibri"/>
                <a:cs typeface="Calibri"/>
                <a:sym typeface="Calibri"/>
              </a:rPr>
              <a:t>How we lose control of the candidate at the handoff — and the playbook to keep it.</a:t>
            </a:r>
            <a:endParaRPr sz="1700" b="0" i="0" u="none" strike="noStrike" cap="none">
              <a:solidFill>
                <a:schemeClr val="dk1"/>
              </a:solidFill>
              <a:latin typeface="Calibri"/>
              <a:ea typeface="Calibri"/>
              <a:cs typeface="Calibri"/>
              <a:sym typeface="Calibri"/>
            </a:endParaRPr>
          </a:p>
        </p:txBody>
      </p:sp>
      <p:cxnSp>
        <p:nvCxnSpPr>
          <p:cNvPr id="22" name="Google Shape;22;p3"/>
          <p:cNvCxnSpPr/>
          <p:nvPr/>
        </p:nvCxnSpPr>
        <p:spPr>
          <a:xfrm>
            <a:off x="640080" y="5349240"/>
            <a:ext cx="3108960" cy="0"/>
          </a:xfrm>
          <a:prstGeom prst="straightConnector1">
            <a:avLst/>
          </a:prstGeom>
          <a:noFill/>
          <a:ln w="12700" cap="flat" cmpd="sng">
            <a:solidFill>
              <a:srgbClr val="CADCFC">
                <a:alpha val="40000"/>
              </a:srgbClr>
            </a:solidFill>
            <a:prstDash val="solid"/>
            <a:round/>
            <a:headEnd type="none" w="sm" len="sm"/>
            <a:tailEnd type="none" w="sm" len="sm"/>
          </a:ln>
        </p:spPr>
      </p:cxnSp>
      <p:sp>
        <p:nvSpPr>
          <p:cNvPr id="23" name="Google Shape;23;p3"/>
          <p:cNvSpPr/>
          <p:nvPr/>
        </p:nvSpPr>
        <p:spPr>
          <a:xfrm>
            <a:off x="640080" y="5486400"/>
            <a:ext cx="7315200" cy="365760"/>
          </a:xfrm>
          <a:prstGeom prst="rect">
            <a:avLst/>
          </a:prstGeom>
          <a:noFill/>
          <a:ln>
            <a:noFill/>
          </a:ln>
        </p:spPr>
        <p:txBody>
          <a:bodyPr spcFirstLastPara="1" wrap="square" lIns="0" tIns="0" rIns="0" bIns="0" anchor="ctr" anchorCtr="0">
            <a:noAutofit/>
          </a:bodyPr>
          <a:lstStyle/>
          <a:p>
            <a:pPr marL="0" marR="0" lvl="0" indent="0" algn="l" rtl="0">
              <a:spcBef>
                <a:spcPts val="0"/>
              </a:spcBef>
              <a:spcAft>
                <a:spcPts val="0"/>
              </a:spcAft>
              <a:buClr>
                <a:srgbClr val="FFFFFF"/>
              </a:buClr>
              <a:buSzPts val="1300"/>
              <a:buFont typeface="Calibri"/>
              <a:buNone/>
            </a:pPr>
            <a:r>
              <a:rPr lang="en-US" sz="1300" b="0" i="0" u="none" strike="noStrike" cap="none">
                <a:solidFill>
                  <a:srgbClr val="FFFFFF"/>
                </a:solidFill>
                <a:latin typeface="Calibri"/>
                <a:ea typeface="Calibri"/>
                <a:cs typeface="Calibri"/>
                <a:sym typeface="Calibri"/>
              </a:rPr>
              <a:t>Marlene Robinson  |  Franchise Brokers Association</a:t>
            </a:r>
            <a:endParaRPr sz="1300" b="0" i="0" u="none" strike="noStrike" cap="none">
              <a:solidFill>
                <a:schemeClr val="dk1"/>
              </a:solidFill>
              <a:latin typeface="Calibri"/>
              <a:ea typeface="Calibri"/>
              <a:cs typeface="Calibri"/>
              <a:sym typeface="Calibri"/>
            </a:endParaRPr>
          </a:p>
        </p:txBody>
      </p:sp>
      <p:sp>
        <p:nvSpPr>
          <p:cNvPr id="24" name="Google Shape;24;p3"/>
          <p:cNvSpPr/>
          <p:nvPr/>
        </p:nvSpPr>
        <p:spPr>
          <a:xfrm>
            <a:off x="640080" y="5806440"/>
            <a:ext cx="7315200" cy="365760"/>
          </a:xfrm>
          <a:prstGeom prst="rect">
            <a:avLst/>
          </a:prstGeom>
          <a:noFill/>
          <a:ln>
            <a:noFill/>
          </a:ln>
        </p:spPr>
        <p:txBody>
          <a:bodyPr spcFirstLastPara="1" wrap="square" lIns="0" tIns="0" rIns="0" bIns="0" anchor="ctr" anchorCtr="0">
            <a:noAutofit/>
          </a:bodyPr>
          <a:lstStyle/>
          <a:p>
            <a:pPr marL="0" marR="0" lvl="0" indent="0" algn="l" rtl="0">
              <a:spcBef>
                <a:spcPts val="0"/>
              </a:spcBef>
              <a:spcAft>
                <a:spcPts val="0"/>
              </a:spcAft>
              <a:buClr>
                <a:srgbClr val="CADCFC"/>
              </a:buClr>
              <a:buSzPts val="1300"/>
              <a:buFont typeface="Calibri"/>
              <a:buNone/>
            </a:pPr>
            <a:r>
              <a:rPr lang="en-US" sz="1300" b="0" i="0" u="none" strike="noStrike" cap="none">
                <a:solidFill>
                  <a:srgbClr val="CADCFC"/>
                </a:solidFill>
                <a:latin typeface="Calibri"/>
                <a:ea typeface="Calibri"/>
                <a:cs typeface="Calibri"/>
                <a:sym typeface="Calibri"/>
              </a:rPr>
              <a:t>July 8, 2026  –  20-Minute Briefing + Open Mastermind</a:t>
            </a:r>
            <a:endParaRPr sz="1300" b="0" i="0" u="none" strike="noStrike" cap="none">
              <a:solidFill>
                <a:schemeClr val="dk1"/>
              </a:solidFill>
              <a:latin typeface="Calibri"/>
              <a:ea typeface="Calibri"/>
              <a:cs typeface="Calibri"/>
              <a:sym typeface="Calibri"/>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Shape 29"/>
        <p:cNvGrpSpPr/>
        <p:nvPr/>
      </p:nvGrpSpPr>
      <p:grpSpPr>
        <a:xfrm>
          <a:off x="0" y="0"/>
          <a:ext cx="0" cy="0"/>
          <a:chOff x="0" y="0"/>
          <a:chExt cx="0" cy="0"/>
        </a:xfrm>
      </p:grpSpPr>
      <p:sp>
        <p:nvSpPr>
          <p:cNvPr id="30" name="Google Shape;30;p4"/>
          <p:cNvSpPr/>
          <p:nvPr/>
        </p:nvSpPr>
        <p:spPr>
          <a:xfrm>
            <a:off x="640080" y="457200"/>
            <a:ext cx="9144000" cy="640080"/>
          </a:xfrm>
          <a:prstGeom prst="rect">
            <a:avLst/>
          </a:prstGeom>
          <a:noFill/>
          <a:ln>
            <a:noFill/>
          </a:ln>
        </p:spPr>
        <p:txBody>
          <a:bodyPr spcFirstLastPara="1" wrap="square" lIns="0" tIns="0" rIns="0" bIns="0" anchor="ctr" anchorCtr="0">
            <a:noAutofit/>
          </a:bodyPr>
          <a:lstStyle/>
          <a:p>
            <a:pPr marL="0" marR="0" lvl="0" indent="0" algn="l" rtl="0">
              <a:spcBef>
                <a:spcPts val="0"/>
              </a:spcBef>
              <a:spcAft>
                <a:spcPts val="0"/>
              </a:spcAft>
              <a:buClr>
                <a:srgbClr val="1E2761"/>
              </a:buClr>
              <a:buSzPts val="3200"/>
              <a:buFont typeface="Cambria"/>
              <a:buNone/>
            </a:pPr>
            <a:r>
              <a:rPr lang="en-US" sz="3200" b="1" i="0" u="none" strike="noStrike" cap="none">
                <a:solidFill>
                  <a:srgbClr val="1E2761"/>
                </a:solidFill>
                <a:latin typeface="Cambria"/>
                <a:ea typeface="Cambria"/>
                <a:cs typeface="Cambria"/>
                <a:sym typeface="Cambria"/>
              </a:rPr>
              <a:t>What We'll Cover</a:t>
            </a:r>
            <a:endParaRPr sz="3200" b="0" i="0" u="none" strike="noStrike" cap="none">
              <a:solidFill>
                <a:schemeClr val="dk1"/>
              </a:solidFill>
              <a:latin typeface="Calibri"/>
              <a:ea typeface="Calibri"/>
              <a:cs typeface="Calibri"/>
              <a:sym typeface="Calibri"/>
            </a:endParaRPr>
          </a:p>
        </p:txBody>
      </p:sp>
      <p:sp>
        <p:nvSpPr>
          <p:cNvPr id="31" name="Google Shape;31;p4"/>
          <p:cNvSpPr/>
          <p:nvPr/>
        </p:nvSpPr>
        <p:spPr>
          <a:xfrm>
            <a:off x="640080" y="1051560"/>
            <a:ext cx="9144000" cy="365760"/>
          </a:xfrm>
          <a:prstGeom prst="rect">
            <a:avLst/>
          </a:prstGeom>
          <a:noFill/>
          <a:ln>
            <a:noFill/>
          </a:ln>
        </p:spPr>
        <p:txBody>
          <a:bodyPr spcFirstLastPara="1" wrap="square" lIns="0" tIns="0" rIns="0" bIns="0" anchor="ctr" anchorCtr="0">
            <a:noAutofit/>
          </a:bodyPr>
          <a:lstStyle/>
          <a:p>
            <a:pPr marL="0" marR="0" lvl="0" indent="0" algn="l" rtl="0">
              <a:spcBef>
                <a:spcPts val="0"/>
              </a:spcBef>
              <a:spcAft>
                <a:spcPts val="0"/>
              </a:spcAft>
              <a:buClr>
                <a:srgbClr val="5B6B8C"/>
              </a:buClr>
              <a:buSzPts val="1400"/>
              <a:buFont typeface="Calibri"/>
              <a:buNone/>
            </a:pPr>
            <a:r>
              <a:rPr lang="en-US" sz="1400" b="0" i="0" u="none" strike="noStrike" cap="none">
                <a:solidFill>
                  <a:srgbClr val="5B6B8C"/>
                </a:solidFill>
                <a:latin typeface="Calibri"/>
                <a:ea typeface="Calibri"/>
                <a:cs typeface="Calibri"/>
                <a:sym typeface="Calibri"/>
              </a:rPr>
              <a:t>20 minutes of framing, then the floor is yours.</a:t>
            </a:r>
            <a:endParaRPr sz="1400" b="0" i="0" u="none" strike="noStrike" cap="none">
              <a:solidFill>
                <a:schemeClr val="dk1"/>
              </a:solidFill>
              <a:latin typeface="Calibri"/>
              <a:ea typeface="Calibri"/>
              <a:cs typeface="Calibri"/>
              <a:sym typeface="Calibri"/>
            </a:endParaRPr>
          </a:p>
        </p:txBody>
      </p:sp>
      <p:sp>
        <p:nvSpPr>
          <p:cNvPr id="32" name="Google Shape;32;p4"/>
          <p:cNvSpPr/>
          <p:nvPr/>
        </p:nvSpPr>
        <p:spPr>
          <a:xfrm>
            <a:off x="640080" y="1691640"/>
            <a:ext cx="5120640" cy="777240"/>
          </a:xfrm>
          <a:prstGeom prst="roundRect">
            <a:avLst>
              <a:gd name="adj" fmla="val 9412"/>
            </a:avLst>
          </a:prstGeom>
          <a:solidFill>
            <a:srgbClr val="F4F7F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 name="Google Shape;33;p4"/>
          <p:cNvSpPr/>
          <p:nvPr/>
        </p:nvSpPr>
        <p:spPr>
          <a:xfrm>
            <a:off x="868680" y="1691640"/>
            <a:ext cx="731520" cy="777240"/>
          </a:xfrm>
          <a:prstGeom prst="rect">
            <a:avLst/>
          </a:prstGeom>
          <a:noFill/>
          <a:ln>
            <a:noFill/>
          </a:ln>
        </p:spPr>
        <p:txBody>
          <a:bodyPr spcFirstLastPara="1" wrap="square" lIns="0" tIns="0" rIns="0" bIns="0" anchor="ctr" anchorCtr="0">
            <a:noAutofit/>
          </a:bodyPr>
          <a:lstStyle/>
          <a:p>
            <a:pPr marL="0" marR="0" lvl="0" indent="0" algn="l" rtl="0">
              <a:spcBef>
                <a:spcPts val="0"/>
              </a:spcBef>
              <a:spcAft>
                <a:spcPts val="0"/>
              </a:spcAft>
              <a:buClr>
                <a:srgbClr val="E8734A"/>
              </a:buClr>
              <a:buSzPts val="2400"/>
              <a:buFont typeface="Cambria"/>
              <a:buNone/>
            </a:pPr>
            <a:r>
              <a:rPr lang="en-US" sz="2400" b="1" i="0" u="none" strike="noStrike" cap="none">
                <a:solidFill>
                  <a:srgbClr val="E8734A"/>
                </a:solidFill>
                <a:latin typeface="Cambria"/>
                <a:ea typeface="Cambria"/>
                <a:cs typeface="Cambria"/>
                <a:sym typeface="Cambria"/>
              </a:rPr>
              <a:t>01</a:t>
            </a:r>
            <a:endParaRPr sz="2400" b="0" i="0" u="none" strike="noStrike" cap="none">
              <a:solidFill>
                <a:schemeClr val="dk1"/>
              </a:solidFill>
              <a:latin typeface="Calibri"/>
              <a:ea typeface="Calibri"/>
              <a:cs typeface="Calibri"/>
              <a:sym typeface="Calibri"/>
            </a:endParaRPr>
          </a:p>
        </p:txBody>
      </p:sp>
      <p:sp>
        <p:nvSpPr>
          <p:cNvPr id="34" name="Google Shape;34;p4"/>
          <p:cNvSpPr/>
          <p:nvPr/>
        </p:nvSpPr>
        <p:spPr>
          <a:xfrm>
            <a:off x="1645920" y="1691640"/>
            <a:ext cx="3931920" cy="777240"/>
          </a:xfrm>
          <a:prstGeom prst="rect">
            <a:avLst/>
          </a:prstGeom>
          <a:noFill/>
          <a:ln>
            <a:noFill/>
          </a:ln>
        </p:spPr>
        <p:txBody>
          <a:bodyPr spcFirstLastPara="1" wrap="square" lIns="0" tIns="0" rIns="0" bIns="0" anchor="ctr" anchorCtr="0">
            <a:noAutofit/>
          </a:bodyPr>
          <a:lstStyle/>
          <a:p>
            <a:pPr marL="0" marR="0" lvl="0" indent="0" algn="l" rtl="0">
              <a:spcBef>
                <a:spcPts val="0"/>
              </a:spcBef>
              <a:spcAft>
                <a:spcPts val="0"/>
              </a:spcAft>
              <a:buClr>
                <a:srgbClr val="233047"/>
              </a:buClr>
              <a:buSzPts val="1450"/>
              <a:buFont typeface="Calibri"/>
              <a:buNone/>
            </a:pPr>
            <a:r>
              <a:rPr lang="en-US" sz="1450" b="0" i="0" u="none" strike="noStrike" cap="none">
                <a:solidFill>
                  <a:srgbClr val="233047"/>
                </a:solidFill>
                <a:latin typeface="Calibri"/>
                <a:ea typeface="Calibri"/>
                <a:cs typeface="Calibri"/>
                <a:sym typeface="Calibri"/>
              </a:rPr>
              <a:t>The deal stage, and why it's the riskiest handoff</a:t>
            </a:r>
            <a:endParaRPr sz="1450" b="0" i="0" u="none" strike="noStrike" cap="none">
              <a:solidFill>
                <a:schemeClr val="dk1"/>
              </a:solidFill>
              <a:latin typeface="Calibri"/>
              <a:ea typeface="Calibri"/>
              <a:cs typeface="Calibri"/>
              <a:sym typeface="Calibri"/>
            </a:endParaRPr>
          </a:p>
        </p:txBody>
      </p:sp>
      <p:sp>
        <p:nvSpPr>
          <p:cNvPr id="35" name="Google Shape;35;p4"/>
          <p:cNvSpPr/>
          <p:nvPr/>
        </p:nvSpPr>
        <p:spPr>
          <a:xfrm>
            <a:off x="6217920" y="1691640"/>
            <a:ext cx="5120640" cy="777240"/>
          </a:xfrm>
          <a:prstGeom prst="roundRect">
            <a:avLst>
              <a:gd name="adj" fmla="val 9412"/>
            </a:avLst>
          </a:prstGeom>
          <a:solidFill>
            <a:srgbClr val="F4F7F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 name="Google Shape;36;p4"/>
          <p:cNvSpPr/>
          <p:nvPr/>
        </p:nvSpPr>
        <p:spPr>
          <a:xfrm>
            <a:off x="6446520" y="1691640"/>
            <a:ext cx="731520" cy="777240"/>
          </a:xfrm>
          <a:prstGeom prst="rect">
            <a:avLst/>
          </a:prstGeom>
          <a:noFill/>
          <a:ln>
            <a:noFill/>
          </a:ln>
        </p:spPr>
        <p:txBody>
          <a:bodyPr spcFirstLastPara="1" wrap="square" lIns="0" tIns="0" rIns="0" bIns="0" anchor="ctr" anchorCtr="0">
            <a:noAutofit/>
          </a:bodyPr>
          <a:lstStyle/>
          <a:p>
            <a:pPr marL="0" marR="0" lvl="0" indent="0" algn="l" rtl="0">
              <a:spcBef>
                <a:spcPts val="0"/>
              </a:spcBef>
              <a:spcAft>
                <a:spcPts val="0"/>
              </a:spcAft>
              <a:buClr>
                <a:srgbClr val="E8734A"/>
              </a:buClr>
              <a:buSzPts val="2400"/>
              <a:buFont typeface="Cambria"/>
              <a:buNone/>
            </a:pPr>
            <a:r>
              <a:rPr lang="en-US" sz="2400" b="1" i="0" u="none" strike="noStrike" cap="none">
                <a:solidFill>
                  <a:srgbClr val="E8734A"/>
                </a:solidFill>
                <a:latin typeface="Cambria"/>
                <a:ea typeface="Cambria"/>
                <a:cs typeface="Cambria"/>
                <a:sym typeface="Cambria"/>
              </a:rPr>
              <a:t>02</a:t>
            </a:r>
            <a:endParaRPr sz="2400" b="0" i="0" u="none" strike="noStrike" cap="none">
              <a:solidFill>
                <a:schemeClr val="dk1"/>
              </a:solidFill>
              <a:latin typeface="Calibri"/>
              <a:ea typeface="Calibri"/>
              <a:cs typeface="Calibri"/>
              <a:sym typeface="Calibri"/>
            </a:endParaRPr>
          </a:p>
        </p:txBody>
      </p:sp>
      <p:sp>
        <p:nvSpPr>
          <p:cNvPr id="37" name="Google Shape;37;p4"/>
          <p:cNvSpPr/>
          <p:nvPr/>
        </p:nvSpPr>
        <p:spPr>
          <a:xfrm>
            <a:off x="7223760" y="1691640"/>
            <a:ext cx="3931920" cy="777240"/>
          </a:xfrm>
          <a:prstGeom prst="rect">
            <a:avLst/>
          </a:prstGeom>
          <a:noFill/>
          <a:ln>
            <a:noFill/>
          </a:ln>
        </p:spPr>
        <p:txBody>
          <a:bodyPr spcFirstLastPara="1" wrap="square" lIns="0" tIns="0" rIns="0" bIns="0" anchor="ctr" anchorCtr="0">
            <a:noAutofit/>
          </a:bodyPr>
          <a:lstStyle/>
          <a:p>
            <a:pPr marL="0" marR="0" lvl="0" indent="0" algn="l" rtl="0">
              <a:spcBef>
                <a:spcPts val="0"/>
              </a:spcBef>
              <a:spcAft>
                <a:spcPts val="0"/>
              </a:spcAft>
              <a:buClr>
                <a:srgbClr val="233047"/>
              </a:buClr>
              <a:buSzPts val="1450"/>
              <a:buFont typeface="Calibri"/>
              <a:buNone/>
            </a:pPr>
            <a:r>
              <a:rPr lang="en-US" sz="1450" b="0" i="0" u="none" strike="noStrike" cap="none">
                <a:solidFill>
                  <a:srgbClr val="233047"/>
                </a:solidFill>
                <a:latin typeface="Calibri"/>
                <a:ea typeface="Calibri"/>
                <a:cs typeface="Calibri"/>
                <a:sym typeface="Calibri"/>
              </a:rPr>
              <a:t>Where BDRs are losing the thread</a:t>
            </a:r>
            <a:endParaRPr sz="1450" b="0" i="0" u="none" strike="noStrike" cap="none">
              <a:solidFill>
                <a:schemeClr val="dk1"/>
              </a:solidFill>
              <a:latin typeface="Calibri"/>
              <a:ea typeface="Calibri"/>
              <a:cs typeface="Calibri"/>
              <a:sym typeface="Calibri"/>
            </a:endParaRPr>
          </a:p>
        </p:txBody>
      </p:sp>
      <p:sp>
        <p:nvSpPr>
          <p:cNvPr id="38" name="Google Shape;38;p4"/>
          <p:cNvSpPr/>
          <p:nvPr/>
        </p:nvSpPr>
        <p:spPr>
          <a:xfrm>
            <a:off x="640080" y="2633472"/>
            <a:ext cx="5120640" cy="777240"/>
          </a:xfrm>
          <a:prstGeom prst="roundRect">
            <a:avLst>
              <a:gd name="adj" fmla="val 9412"/>
            </a:avLst>
          </a:prstGeom>
          <a:solidFill>
            <a:srgbClr val="F4F7F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 name="Google Shape;39;p4"/>
          <p:cNvSpPr/>
          <p:nvPr/>
        </p:nvSpPr>
        <p:spPr>
          <a:xfrm>
            <a:off x="868680" y="2633472"/>
            <a:ext cx="731520" cy="777240"/>
          </a:xfrm>
          <a:prstGeom prst="rect">
            <a:avLst/>
          </a:prstGeom>
          <a:noFill/>
          <a:ln>
            <a:noFill/>
          </a:ln>
        </p:spPr>
        <p:txBody>
          <a:bodyPr spcFirstLastPara="1" wrap="square" lIns="0" tIns="0" rIns="0" bIns="0" anchor="ctr" anchorCtr="0">
            <a:noAutofit/>
          </a:bodyPr>
          <a:lstStyle/>
          <a:p>
            <a:pPr marL="0" marR="0" lvl="0" indent="0" algn="l" rtl="0">
              <a:spcBef>
                <a:spcPts val="0"/>
              </a:spcBef>
              <a:spcAft>
                <a:spcPts val="0"/>
              </a:spcAft>
              <a:buClr>
                <a:srgbClr val="E8734A"/>
              </a:buClr>
              <a:buSzPts val="2400"/>
              <a:buFont typeface="Cambria"/>
              <a:buNone/>
            </a:pPr>
            <a:r>
              <a:rPr lang="en-US" sz="2400" b="1" i="0" u="none" strike="noStrike" cap="none">
                <a:solidFill>
                  <a:srgbClr val="E8734A"/>
                </a:solidFill>
                <a:latin typeface="Cambria"/>
                <a:ea typeface="Cambria"/>
                <a:cs typeface="Cambria"/>
                <a:sym typeface="Cambria"/>
              </a:rPr>
              <a:t>03</a:t>
            </a:r>
            <a:endParaRPr sz="2400" b="0" i="0" u="none" strike="noStrike" cap="none">
              <a:solidFill>
                <a:schemeClr val="dk1"/>
              </a:solidFill>
              <a:latin typeface="Calibri"/>
              <a:ea typeface="Calibri"/>
              <a:cs typeface="Calibri"/>
              <a:sym typeface="Calibri"/>
            </a:endParaRPr>
          </a:p>
        </p:txBody>
      </p:sp>
      <p:sp>
        <p:nvSpPr>
          <p:cNvPr id="40" name="Google Shape;40;p4"/>
          <p:cNvSpPr/>
          <p:nvPr/>
        </p:nvSpPr>
        <p:spPr>
          <a:xfrm>
            <a:off x="1645920" y="2633472"/>
            <a:ext cx="3931920" cy="777240"/>
          </a:xfrm>
          <a:prstGeom prst="rect">
            <a:avLst/>
          </a:prstGeom>
          <a:noFill/>
          <a:ln>
            <a:noFill/>
          </a:ln>
        </p:spPr>
        <p:txBody>
          <a:bodyPr spcFirstLastPara="1" wrap="square" lIns="0" tIns="0" rIns="0" bIns="0" anchor="ctr" anchorCtr="0">
            <a:noAutofit/>
          </a:bodyPr>
          <a:lstStyle/>
          <a:p>
            <a:pPr marL="0" marR="0" lvl="0" indent="0" algn="l" rtl="0">
              <a:spcBef>
                <a:spcPts val="0"/>
              </a:spcBef>
              <a:spcAft>
                <a:spcPts val="0"/>
              </a:spcAft>
              <a:buClr>
                <a:srgbClr val="233047"/>
              </a:buClr>
              <a:buSzPts val="1450"/>
              <a:buFont typeface="Calibri"/>
              <a:buNone/>
            </a:pPr>
            <a:r>
              <a:rPr lang="en-US" sz="1450" b="0" i="0" u="none" strike="noStrike" cap="none">
                <a:solidFill>
                  <a:srgbClr val="233047"/>
                </a:solidFill>
                <a:latin typeface="Calibri"/>
                <a:ea typeface="Calibri"/>
                <a:cs typeface="Calibri"/>
                <a:sym typeface="Calibri"/>
              </a:rPr>
              <a:t>Where brokers are dropping the ball</a:t>
            </a:r>
            <a:endParaRPr sz="1450" b="0" i="0" u="none" strike="noStrike" cap="none">
              <a:solidFill>
                <a:schemeClr val="dk1"/>
              </a:solidFill>
              <a:latin typeface="Calibri"/>
              <a:ea typeface="Calibri"/>
              <a:cs typeface="Calibri"/>
              <a:sym typeface="Calibri"/>
            </a:endParaRPr>
          </a:p>
        </p:txBody>
      </p:sp>
      <p:sp>
        <p:nvSpPr>
          <p:cNvPr id="41" name="Google Shape;41;p4"/>
          <p:cNvSpPr/>
          <p:nvPr/>
        </p:nvSpPr>
        <p:spPr>
          <a:xfrm>
            <a:off x="6217920" y="2633472"/>
            <a:ext cx="5120640" cy="777240"/>
          </a:xfrm>
          <a:prstGeom prst="roundRect">
            <a:avLst>
              <a:gd name="adj" fmla="val 9412"/>
            </a:avLst>
          </a:prstGeom>
          <a:solidFill>
            <a:srgbClr val="F4F7F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 name="Google Shape;42;p4"/>
          <p:cNvSpPr/>
          <p:nvPr/>
        </p:nvSpPr>
        <p:spPr>
          <a:xfrm>
            <a:off x="6446520" y="2633472"/>
            <a:ext cx="731520" cy="777240"/>
          </a:xfrm>
          <a:prstGeom prst="rect">
            <a:avLst/>
          </a:prstGeom>
          <a:noFill/>
          <a:ln>
            <a:noFill/>
          </a:ln>
        </p:spPr>
        <p:txBody>
          <a:bodyPr spcFirstLastPara="1" wrap="square" lIns="0" tIns="0" rIns="0" bIns="0" anchor="ctr" anchorCtr="0">
            <a:noAutofit/>
          </a:bodyPr>
          <a:lstStyle/>
          <a:p>
            <a:pPr marL="0" marR="0" lvl="0" indent="0" algn="l" rtl="0">
              <a:spcBef>
                <a:spcPts val="0"/>
              </a:spcBef>
              <a:spcAft>
                <a:spcPts val="0"/>
              </a:spcAft>
              <a:buClr>
                <a:srgbClr val="E8734A"/>
              </a:buClr>
              <a:buSzPts val="2400"/>
              <a:buFont typeface="Cambria"/>
              <a:buNone/>
            </a:pPr>
            <a:r>
              <a:rPr lang="en-US" sz="2400" b="1" i="0" u="none" strike="noStrike" cap="none">
                <a:solidFill>
                  <a:srgbClr val="E8734A"/>
                </a:solidFill>
                <a:latin typeface="Cambria"/>
                <a:ea typeface="Cambria"/>
                <a:cs typeface="Cambria"/>
                <a:sym typeface="Cambria"/>
              </a:rPr>
              <a:t>04</a:t>
            </a:r>
            <a:endParaRPr sz="2400" b="0" i="0" u="none" strike="noStrike" cap="none">
              <a:solidFill>
                <a:schemeClr val="dk1"/>
              </a:solidFill>
              <a:latin typeface="Calibri"/>
              <a:ea typeface="Calibri"/>
              <a:cs typeface="Calibri"/>
              <a:sym typeface="Calibri"/>
            </a:endParaRPr>
          </a:p>
        </p:txBody>
      </p:sp>
      <p:sp>
        <p:nvSpPr>
          <p:cNvPr id="43" name="Google Shape;43;p4"/>
          <p:cNvSpPr/>
          <p:nvPr/>
        </p:nvSpPr>
        <p:spPr>
          <a:xfrm>
            <a:off x="7223760" y="2633472"/>
            <a:ext cx="3931920" cy="777240"/>
          </a:xfrm>
          <a:prstGeom prst="rect">
            <a:avLst/>
          </a:prstGeom>
          <a:noFill/>
          <a:ln>
            <a:noFill/>
          </a:ln>
        </p:spPr>
        <p:txBody>
          <a:bodyPr spcFirstLastPara="1" wrap="square" lIns="0" tIns="0" rIns="0" bIns="0" anchor="ctr" anchorCtr="0">
            <a:noAutofit/>
          </a:bodyPr>
          <a:lstStyle/>
          <a:p>
            <a:pPr marL="0" marR="0" lvl="0" indent="0" algn="l" rtl="0">
              <a:spcBef>
                <a:spcPts val="0"/>
              </a:spcBef>
              <a:spcAft>
                <a:spcPts val="0"/>
              </a:spcAft>
              <a:buClr>
                <a:srgbClr val="233047"/>
              </a:buClr>
              <a:buSzPts val="1450"/>
              <a:buFont typeface="Calibri"/>
              <a:buNone/>
            </a:pPr>
            <a:r>
              <a:rPr lang="en-US" sz="1450" b="0" i="0" u="none" strike="noStrike" cap="none">
                <a:solidFill>
                  <a:srgbClr val="233047"/>
                </a:solidFill>
                <a:latin typeface="Calibri"/>
                <a:ea typeface="Calibri"/>
                <a:cs typeface="Calibri"/>
                <a:sym typeface="Calibri"/>
              </a:rPr>
              <a:t>The playbook: pick up the phone</a:t>
            </a:r>
            <a:endParaRPr sz="1450" b="0" i="0" u="none" strike="noStrike" cap="none">
              <a:solidFill>
                <a:schemeClr val="dk1"/>
              </a:solidFill>
              <a:latin typeface="Calibri"/>
              <a:ea typeface="Calibri"/>
              <a:cs typeface="Calibri"/>
              <a:sym typeface="Calibri"/>
            </a:endParaRPr>
          </a:p>
        </p:txBody>
      </p:sp>
      <p:sp>
        <p:nvSpPr>
          <p:cNvPr id="44" name="Google Shape;44;p4"/>
          <p:cNvSpPr/>
          <p:nvPr/>
        </p:nvSpPr>
        <p:spPr>
          <a:xfrm>
            <a:off x="640080" y="3575304"/>
            <a:ext cx="5120640" cy="777240"/>
          </a:xfrm>
          <a:prstGeom prst="roundRect">
            <a:avLst>
              <a:gd name="adj" fmla="val 9412"/>
            </a:avLst>
          </a:prstGeom>
          <a:solidFill>
            <a:srgbClr val="F4F7F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 name="Google Shape;45;p4"/>
          <p:cNvSpPr/>
          <p:nvPr/>
        </p:nvSpPr>
        <p:spPr>
          <a:xfrm>
            <a:off x="868680" y="3575304"/>
            <a:ext cx="731520" cy="777240"/>
          </a:xfrm>
          <a:prstGeom prst="rect">
            <a:avLst/>
          </a:prstGeom>
          <a:noFill/>
          <a:ln>
            <a:noFill/>
          </a:ln>
        </p:spPr>
        <p:txBody>
          <a:bodyPr spcFirstLastPara="1" wrap="square" lIns="0" tIns="0" rIns="0" bIns="0" anchor="ctr" anchorCtr="0">
            <a:noAutofit/>
          </a:bodyPr>
          <a:lstStyle/>
          <a:p>
            <a:pPr marL="0" marR="0" lvl="0" indent="0" algn="l" rtl="0">
              <a:spcBef>
                <a:spcPts val="0"/>
              </a:spcBef>
              <a:spcAft>
                <a:spcPts val="0"/>
              </a:spcAft>
              <a:buClr>
                <a:srgbClr val="E8734A"/>
              </a:buClr>
              <a:buSzPts val="2400"/>
              <a:buFont typeface="Cambria"/>
              <a:buNone/>
            </a:pPr>
            <a:r>
              <a:rPr lang="en-US" sz="2400" b="1" i="0" u="none" strike="noStrike" cap="none">
                <a:solidFill>
                  <a:srgbClr val="E8734A"/>
                </a:solidFill>
                <a:latin typeface="Cambria"/>
                <a:ea typeface="Cambria"/>
                <a:cs typeface="Cambria"/>
                <a:sym typeface="Cambria"/>
              </a:rPr>
              <a:t>05</a:t>
            </a:r>
            <a:endParaRPr sz="2400" b="0" i="0" u="none" strike="noStrike" cap="none">
              <a:solidFill>
                <a:schemeClr val="dk1"/>
              </a:solidFill>
              <a:latin typeface="Calibri"/>
              <a:ea typeface="Calibri"/>
              <a:cs typeface="Calibri"/>
              <a:sym typeface="Calibri"/>
            </a:endParaRPr>
          </a:p>
        </p:txBody>
      </p:sp>
      <p:sp>
        <p:nvSpPr>
          <p:cNvPr id="46" name="Google Shape;46;p4"/>
          <p:cNvSpPr/>
          <p:nvPr/>
        </p:nvSpPr>
        <p:spPr>
          <a:xfrm>
            <a:off x="1645920" y="3575304"/>
            <a:ext cx="3931920" cy="777240"/>
          </a:xfrm>
          <a:prstGeom prst="rect">
            <a:avLst/>
          </a:prstGeom>
          <a:noFill/>
          <a:ln>
            <a:noFill/>
          </a:ln>
        </p:spPr>
        <p:txBody>
          <a:bodyPr spcFirstLastPara="1" wrap="square" lIns="0" tIns="0" rIns="0" bIns="0" anchor="ctr" anchorCtr="0">
            <a:noAutofit/>
          </a:bodyPr>
          <a:lstStyle/>
          <a:p>
            <a:pPr marL="0" marR="0" lvl="0" indent="0" algn="l" rtl="0">
              <a:spcBef>
                <a:spcPts val="0"/>
              </a:spcBef>
              <a:spcAft>
                <a:spcPts val="0"/>
              </a:spcAft>
              <a:buClr>
                <a:srgbClr val="233047"/>
              </a:buClr>
              <a:buSzPts val="1450"/>
              <a:buFont typeface="Calibri"/>
              <a:buNone/>
            </a:pPr>
            <a:r>
              <a:rPr lang="en-US" sz="1450" b="0" i="0" u="none" strike="noStrike" cap="none">
                <a:solidFill>
                  <a:srgbClr val="233047"/>
                </a:solidFill>
                <a:latin typeface="Calibri"/>
                <a:ea typeface="Calibri"/>
                <a:cs typeface="Calibri"/>
                <a:sym typeface="Calibri"/>
              </a:rPr>
              <a:t>Setting the communication protocol</a:t>
            </a:r>
            <a:endParaRPr sz="1450" b="0" i="0" u="none" strike="noStrike" cap="none">
              <a:solidFill>
                <a:schemeClr val="dk1"/>
              </a:solidFill>
              <a:latin typeface="Calibri"/>
              <a:ea typeface="Calibri"/>
              <a:cs typeface="Calibri"/>
              <a:sym typeface="Calibri"/>
            </a:endParaRPr>
          </a:p>
        </p:txBody>
      </p:sp>
      <p:sp>
        <p:nvSpPr>
          <p:cNvPr id="47" name="Google Shape;47;p4"/>
          <p:cNvSpPr/>
          <p:nvPr/>
        </p:nvSpPr>
        <p:spPr>
          <a:xfrm>
            <a:off x="6217920" y="3575304"/>
            <a:ext cx="5120640" cy="777240"/>
          </a:xfrm>
          <a:prstGeom prst="roundRect">
            <a:avLst>
              <a:gd name="adj" fmla="val 9412"/>
            </a:avLst>
          </a:prstGeom>
          <a:solidFill>
            <a:srgbClr val="F4F7F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 name="Google Shape;48;p4"/>
          <p:cNvSpPr/>
          <p:nvPr/>
        </p:nvSpPr>
        <p:spPr>
          <a:xfrm>
            <a:off x="6446520" y="3575304"/>
            <a:ext cx="731520" cy="777240"/>
          </a:xfrm>
          <a:prstGeom prst="rect">
            <a:avLst/>
          </a:prstGeom>
          <a:noFill/>
          <a:ln>
            <a:noFill/>
          </a:ln>
        </p:spPr>
        <p:txBody>
          <a:bodyPr spcFirstLastPara="1" wrap="square" lIns="0" tIns="0" rIns="0" bIns="0" anchor="ctr" anchorCtr="0">
            <a:noAutofit/>
          </a:bodyPr>
          <a:lstStyle/>
          <a:p>
            <a:pPr marL="0" marR="0" lvl="0" indent="0" algn="l" rtl="0">
              <a:spcBef>
                <a:spcPts val="0"/>
              </a:spcBef>
              <a:spcAft>
                <a:spcPts val="0"/>
              </a:spcAft>
              <a:buClr>
                <a:srgbClr val="E8734A"/>
              </a:buClr>
              <a:buSzPts val="2400"/>
              <a:buFont typeface="Cambria"/>
              <a:buNone/>
            </a:pPr>
            <a:r>
              <a:rPr lang="en-US" sz="2400" b="1" i="0" u="none" strike="noStrike" cap="none">
                <a:solidFill>
                  <a:srgbClr val="E8734A"/>
                </a:solidFill>
                <a:latin typeface="Cambria"/>
                <a:ea typeface="Cambria"/>
                <a:cs typeface="Cambria"/>
                <a:sym typeface="Cambria"/>
              </a:rPr>
              <a:t>06</a:t>
            </a:r>
            <a:endParaRPr sz="2400" b="0" i="0" u="none" strike="noStrike" cap="none">
              <a:solidFill>
                <a:schemeClr val="dk1"/>
              </a:solidFill>
              <a:latin typeface="Calibri"/>
              <a:ea typeface="Calibri"/>
              <a:cs typeface="Calibri"/>
              <a:sym typeface="Calibri"/>
            </a:endParaRPr>
          </a:p>
        </p:txBody>
      </p:sp>
      <p:sp>
        <p:nvSpPr>
          <p:cNvPr id="49" name="Google Shape;49;p4"/>
          <p:cNvSpPr/>
          <p:nvPr/>
        </p:nvSpPr>
        <p:spPr>
          <a:xfrm>
            <a:off x="7223760" y="3575304"/>
            <a:ext cx="3931920" cy="777240"/>
          </a:xfrm>
          <a:prstGeom prst="rect">
            <a:avLst/>
          </a:prstGeom>
          <a:noFill/>
          <a:ln>
            <a:noFill/>
          </a:ln>
        </p:spPr>
        <p:txBody>
          <a:bodyPr spcFirstLastPara="1" wrap="square" lIns="0" tIns="0" rIns="0" bIns="0" anchor="ctr" anchorCtr="0">
            <a:noAutofit/>
          </a:bodyPr>
          <a:lstStyle/>
          <a:p>
            <a:pPr marL="0" marR="0" lvl="0" indent="0" algn="l" rtl="0">
              <a:spcBef>
                <a:spcPts val="0"/>
              </a:spcBef>
              <a:spcAft>
                <a:spcPts val="0"/>
              </a:spcAft>
              <a:buClr>
                <a:srgbClr val="233047"/>
              </a:buClr>
              <a:buSzPts val="1450"/>
              <a:buFont typeface="Calibri"/>
              <a:buNone/>
            </a:pPr>
            <a:r>
              <a:rPr lang="en-US" sz="1450" b="0" i="0" u="none" strike="noStrike" cap="none">
                <a:solidFill>
                  <a:srgbClr val="233047"/>
                </a:solidFill>
                <a:latin typeface="Calibri"/>
                <a:ea typeface="Calibri"/>
                <a:cs typeface="Calibri"/>
                <a:sym typeface="Calibri"/>
              </a:rPr>
              <a:t>Why this matters more than ever (hello, AI)</a:t>
            </a:r>
            <a:endParaRPr sz="1450" b="0" i="0" u="none" strike="noStrike" cap="none">
              <a:solidFill>
                <a:schemeClr val="dk1"/>
              </a:solidFill>
              <a:latin typeface="Calibri"/>
              <a:ea typeface="Calibri"/>
              <a:cs typeface="Calibri"/>
              <a:sym typeface="Calibri"/>
            </a:endParaRPr>
          </a:p>
        </p:txBody>
      </p:sp>
      <p:sp>
        <p:nvSpPr>
          <p:cNvPr id="50" name="Google Shape;50;p4"/>
          <p:cNvSpPr/>
          <p:nvPr/>
        </p:nvSpPr>
        <p:spPr>
          <a:xfrm>
            <a:off x="640080" y="4517136"/>
            <a:ext cx="10698480" cy="640080"/>
          </a:xfrm>
          <a:prstGeom prst="roundRect">
            <a:avLst>
              <a:gd name="adj" fmla="val 11429"/>
            </a:avLst>
          </a:prstGeom>
          <a:solidFill>
            <a:srgbClr val="1E276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 name="Google Shape;51;p4"/>
          <p:cNvSpPr/>
          <p:nvPr/>
        </p:nvSpPr>
        <p:spPr>
          <a:xfrm>
            <a:off x="868680" y="4517136"/>
            <a:ext cx="10241280" cy="640080"/>
          </a:xfrm>
          <a:prstGeom prst="rect">
            <a:avLst/>
          </a:prstGeom>
          <a:noFill/>
          <a:ln>
            <a:noFill/>
          </a:ln>
        </p:spPr>
        <p:txBody>
          <a:bodyPr spcFirstLastPara="1" wrap="square" lIns="0" tIns="0" rIns="0" bIns="0" anchor="ctr" anchorCtr="0">
            <a:noAutofit/>
          </a:bodyPr>
          <a:lstStyle/>
          <a:p>
            <a:pPr marL="0" marR="0" lvl="0" indent="0" algn="l" rtl="0">
              <a:spcBef>
                <a:spcPts val="0"/>
              </a:spcBef>
              <a:spcAft>
                <a:spcPts val="0"/>
              </a:spcAft>
              <a:buClr>
                <a:srgbClr val="FFFFFF"/>
              </a:buClr>
              <a:buSzPts val="1500"/>
              <a:buFont typeface="Calibri"/>
              <a:buNone/>
            </a:pPr>
            <a:r>
              <a:rPr lang="en-US" sz="1500" b="1" i="0" u="none" strike="noStrike" cap="none">
                <a:solidFill>
                  <a:srgbClr val="FFFFFF"/>
                </a:solidFill>
                <a:latin typeface="Calibri"/>
                <a:ea typeface="Calibri"/>
                <a:cs typeface="Calibri"/>
                <a:sym typeface="Calibri"/>
              </a:rPr>
              <a:t>Then: Open Mastermind — 5+ questions for the group</a:t>
            </a:r>
            <a:endParaRPr sz="1500" b="0" i="0" u="none" strike="noStrike" cap="none">
              <a:solidFill>
                <a:schemeClr val="dk1"/>
              </a:solidFill>
              <a:latin typeface="Calibri"/>
              <a:ea typeface="Calibri"/>
              <a:cs typeface="Calibri"/>
              <a:sym typeface="Calibri"/>
            </a:endParaRPr>
          </a:p>
        </p:txBody>
      </p:sp>
      <p:sp>
        <p:nvSpPr>
          <p:cNvPr id="52" name="Google Shape;52;p4"/>
          <p:cNvSpPr/>
          <p:nvPr/>
        </p:nvSpPr>
        <p:spPr>
          <a:xfrm>
            <a:off x="457200" y="6446520"/>
            <a:ext cx="7315200" cy="274320"/>
          </a:xfrm>
          <a:prstGeom prst="rect">
            <a:avLst/>
          </a:prstGeom>
          <a:noFill/>
          <a:ln>
            <a:noFill/>
          </a:ln>
        </p:spPr>
        <p:txBody>
          <a:bodyPr spcFirstLastPara="1" wrap="square" lIns="0" tIns="0" rIns="0" bIns="0" anchor="ctr" anchorCtr="0">
            <a:noAutofit/>
          </a:bodyPr>
          <a:lstStyle/>
          <a:p>
            <a:pPr marL="0" marR="0" lvl="0" indent="0" algn="l" rtl="0">
              <a:spcBef>
                <a:spcPts val="0"/>
              </a:spcBef>
              <a:spcAft>
                <a:spcPts val="0"/>
              </a:spcAft>
              <a:buClr>
                <a:srgbClr val="5B6B8C"/>
              </a:buClr>
              <a:buSzPts val="1000"/>
              <a:buFont typeface="Calibri"/>
              <a:buNone/>
            </a:pPr>
            <a:r>
              <a:rPr lang="en-US" sz="1000" b="0" i="0" u="none" strike="noStrike" cap="none">
                <a:solidFill>
                  <a:srgbClr val="5B6B8C"/>
                </a:solidFill>
                <a:latin typeface="Calibri"/>
                <a:ea typeface="Calibri"/>
                <a:cs typeface="Calibri"/>
                <a:sym typeface="Calibri"/>
              </a:rPr>
              <a:t>FBA BOS Mastermind  –  Intro to ZOR</a:t>
            </a:r>
            <a:endParaRPr sz="1000" b="0" i="0" u="none" strike="noStrike" cap="none">
              <a:solidFill>
                <a:schemeClr val="dk1"/>
              </a:solidFill>
              <a:latin typeface="Calibri"/>
              <a:ea typeface="Calibri"/>
              <a:cs typeface="Calibri"/>
              <a:sym typeface="Calibri"/>
            </a:endParaRPr>
          </a:p>
        </p:txBody>
      </p:sp>
      <p:sp>
        <p:nvSpPr>
          <p:cNvPr id="53" name="Google Shape;53;p4"/>
          <p:cNvSpPr/>
          <p:nvPr/>
        </p:nvSpPr>
        <p:spPr>
          <a:xfrm>
            <a:off x="11274552" y="6446520"/>
            <a:ext cx="548640" cy="274320"/>
          </a:xfrm>
          <a:prstGeom prst="rect">
            <a:avLst/>
          </a:prstGeom>
          <a:noFill/>
          <a:ln>
            <a:noFill/>
          </a:ln>
        </p:spPr>
        <p:txBody>
          <a:bodyPr spcFirstLastPara="1" wrap="square" lIns="0" tIns="0" rIns="0" bIns="0" anchor="ctr" anchorCtr="0">
            <a:noAutofit/>
          </a:bodyPr>
          <a:lstStyle/>
          <a:p>
            <a:pPr marL="0" marR="0" lvl="0" indent="0" algn="r" rtl="0">
              <a:spcBef>
                <a:spcPts val="0"/>
              </a:spcBef>
              <a:spcAft>
                <a:spcPts val="0"/>
              </a:spcAft>
              <a:buClr>
                <a:srgbClr val="5B6B8C"/>
              </a:buClr>
              <a:buSzPts val="1000"/>
              <a:buFont typeface="Calibri"/>
              <a:buNone/>
            </a:pPr>
            <a:r>
              <a:rPr lang="en-US" sz="1000" b="0" i="0" u="none" strike="noStrike" cap="none">
                <a:solidFill>
                  <a:srgbClr val="5B6B8C"/>
                </a:solidFill>
                <a:latin typeface="Calibri"/>
                <a:ea typeface="Calibri"/>
                <a:cs typeface="Calibri"/>
                <a:sym typeface="Calibri"/>
              </a:rPr>
              <a:t>2</a:t>
            </a:r>
            <a:endParaRPr sz="1000" b="0" i="0" u="none" strike="noStrike" cap="none">
              <a:solidFill>
                <a:schemeClr val="dk1"/>
              </a:solidFill>
              <a:latin typeface="Calibri"/>
              <a:ea typeface="Calibri"/>
              <a:cs typeface="Calibri"/>
              <a:sym typeface="Calibri"/>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Shape 58"/>
        <p:cNvGrpSpPr/>
        <p:nvPr/>
      </p:nvGrpSpPr>
      <p:grpSpPr>
        <a:xfrm>
          <a:off x="0" y="0"/>
          <a:ext cx="0" cy="0"/>
          <a:chOff x="0" y="0"/>
          <a:chExt cx="0" cy="0"/>
        </a:xfrm>
      </p:grpSpPr>
      <p:sp>
        <p:nvSpPr>
          <p:cNvPr id="59" name="Google Shape;59;p5"/>
          <p:cNvSpPr/>
          <p:nvPr/>
        </p:nvSpPr>
        <p:spPr>
          <a:xfrm>
            <a:off x="640080" y="457200"/>
            <a:ext cx="10515600" cy="640080"/>
          </a:xfrm>
          <a:prstGeom prst="rect">
            <a:avLst/>
          </a:prstGeom>
          <a:noFill/>
          <a:ln>
            <a:noFill/>
          </a:ln>
        </p:spPr>
        <p:txBody>
          <a:bodyPr spcFirstLastPara="1" wrap="square" lIns="0" tIns="0" rIns="0" bIns="0" anchor="ctr" anchorCtr="0">
            <a:noAutofit/>
          </a:bodyPr>
          <a:lstStyle/>
          <a:p>
            <a:pPr marL="0" marR="0" lvl="0" indent="0" algn="l" rtl="0">
              <a:spcBef>
                <a:spcPts val="0"/>
              </a:spcBef>
              <a:spcAft>
                <a:spcPts val="0"/>
              </a:spcAft>
              <a:buClr>
                <a:srgbClr val="1E2761"/>
              </a:buClr>
              <a:buSzPts val="3200"/>
              <a:buFont typeface="Cambria"/>
              <a:buNone/>
            </a:pPr>
            <a:r>
              <a:rPr lang="en-US" sz="3200" b="1" i="0" u="none" strike="noStrike" cap="none">
                <a:solidFill>
                  <a:srgbClr val="1E2761"/>
                </a:solidFill>
                <a:latin typeface="Cambria"/>
                <a:ea typeface="Cambria"/>
                <a:cs typeface="Cambria"/>
                <a:sym typeface="Cambria"/>
              </a:rPr>
              <a:t>The Deal Stage: Intro to ZOR</a:t>
            </a:r>
            <a:endParaRPr sz="3200" b="0" i="0" u="none" strike="noStrike" cap="none">
              <a:solidFill>
                <a:schemeClr val="dk1"/>
              </a:solidFill>
              <a:latin typeface="Calibri"/>
              <a:ea typeface="Calibri"/>
              <a:cs typeface="Calibri"/>
              <a:sym typeface="Calibri"/>
            </a:endParaRPr>
          </a:p>
        </p:txBody>
      </p:sp>
      <p:sp>
        <p:nvSpPr>
          <p:cNvPr id="60" name="Google Shape;60;p5"/>
          <p:cNvSpPr/>
          <p:nvPr/>
        </p:nvSpPr>
        <p:spPr>
          <a:xfrm>
            <a:off x="640080" y="1097280"/>
            <a:ext cx="10058400" cy="457200"/>
          </a:xfrm>
          <a:prstGeom prst="rect">
            <a:avLst/>
          </a:prstGeom>
          <a:noFill/>
          <a:ln>
            <a:noFill/>
          </a:ln>
        </p:spPr>
        <p:txBody>
          <a:bodyPr spcFirstLastPara="1" wrap="square" lIns="0" tIns="0" rIns="0" bIns="0" anchor="ctr" anchorCtr="0">
            <a:noAutofit/>
          </a:bodyPr>
          <a:lstStyle/>
          <a:p>
            <a:pPr marL="0" marR="0" lvl="0" indent="0" algn="l" rtl="0">
              <a:spcBef>
                <a:spcPts val="0"/>
              </a:spcBef>
              <a:spcAft>
                <a:spcPts val="0"/>
              </a:spcAft>
              <a:buClr>
                <a:srgbClr val="5B6B8C"/>
              </a:buClr>
              <a:buSzPts val="1500"/>
              <a:buFont typeface="Calibri"/>
              <a:buNone/>
            </a:pPr>
            <a:r>
              <a:rPr lang="en-US" sz="1500" b="0" i="0" u="none" strike="noStrike" cap="none">
                <a:solidFill>
                  <a:srgbClr val="5B6B8C"/>
                </a:solidFill>
                <a:latin typeface="Calibri"/>
                <a:ea typeface="Calibri"/>
                <a:cs typeface="Calibri"/>
                <a:sym typeface="Calibri"/>
              </a:rPr>
              <a:t>The moment a qualified candidate meets the brand — and the point where deals quietly die.</a:t>
            </a:r>
            <a:endParaRPr sz="1500" b="0" i="0" u="none" strike="noStrike" cap="none">
              <a:solidFill>
                <a:schemeClr val="dk1"/>
              </a:solidFill>
              <a:latin typeface="Calibri"/>
              <a:ea typeface="Calibri"/>
              <a:cs typeface="Calibri"/>
              <a:sym typeface="Calibri"/>
            </a:endParaRPr>
          </a:p>
        </p:txBody>
      </p:sp>
      <p:sp>
        <p:nvSpPr>
          <p:cNvPr id="61" name="Google Shape;61;p5"/>
          <p:cNvSpPr/>
          <p:nvPr/>
        </p:nvSpPr>
        <p:spPr>
          <a:xfrm>
            <a:off x="640080" y="2148840"/>
            <a:ext cx="384048" cy="384048"/>
          </a:xfrm>
          <a:prstGeom prst="ellipse">
            <a:avLst/>
          </a:prstGeom>
          <a:solidFill>
            <a:srgbClr val="CADCF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cxnSp>
        <p:nvCxnSpPr>
          <p:cNvPr id="62" name="Google Shape;62;p5"/>
          <p:cNvCxnSpPr/>
          <p:nvPr/>
        </p:nvCxnSpPr>
        <p:spPr>
          <a:xfrm>
            <a:off x="832104" y="2532888"/>
            <a:ext cx="0" cy="329184"/>
          </a:xfrm>
          <a:prstGeom prst="straightConnector1">
            <a:avLst/>
          </a:prstGeom>
          <a:noFill/>
          <a:ln w="25400" cap="flat" cmpd="sng">
            <a:solidFill>
              <a:srgbClr val="CADCFC"/>
            </a:solidFill>
            <a:prstDash val="solid"/>
            <a:round/>
            <a:headEnd type="none" w="sm" len="sm"/>
            <a:tailEnd type="none" w="sm" len="sm"/>
          </a:ln>
        </p:spPr>
      </p:cxnSp>
      <p:sp>
        <p:nvSpPr>
          <p:cNvPr id="63" name="Google Shape;63;p5"/>
          <p:cNvSpPr/>
          <p:nvPr/>
        </p:nvSpPr>
        <p:spPr>
          <a:xfrm>
            <a:off x="1280160" y="2075688"/>
            <a:ext cx="4480560" cy="502920"/>
          </a:xfrm>
          <a:prstGeom prst="rect">
            <a:avLst/>
          </a:prstGeom>
          <a:noFill/>
          <a:ln>
            <a:noFill/>
          </a:ln>
        </p:spPr>
        <p:txBody>
          <a:bodyPr spcFirstLastPara="1" wrap="square" lIns="0" tIns="0" rIns="0" bIns="0" anchor="ctr" anchorCtr="0">
            <a:noAutofit/>
          </a:bodyPr>
          <a:lstStyle/>
          <a:p>
            <a:pPr marL="0" marR="0" lvl="0" indent="0" algn="l" rtl="0">
              <a:spcBef>
                <a:spcPts val="0"/>
              </a:spcBef>
              <a:spcAft>
                <a:spcPts val="0"/>
              </a:spcAft>
              <a:buClr>
                <a:srgbClr val="233047"/>
              </a:buClr>
              <a:buSzPts val="1450"/>
              <a:buFont typeface="Calibri"/>
              <a:buNone/>
            </a:pPr>
            <a:r>
              <a:rPr lang="en-US" sz="1450" b="0" i="0" u="none" strike="noStrike" cap="none">
                <a:solidFill>
                  <a:srgbClr val="233047"/>
                </a:solidFill>
                <a:latin typeface="Calibri"/>
                <a:ea typeface="Calibri"/>
                <a:cs typeface="Calibri"/>
                <a:sym typeface="Calibri"/>
              </a:rPr>
              <a:t>Candidate Qualified</a:t>
            </a:r>
            <a:endParaRPr sz="1450" b="0" i="0" u="none" strike="noStrike" cap="none">
              <a:solidFill>
                <a:schemeClr val="dk1"/>
              </a:solidFill>
              <a:latin typeface="Calibri"/>
              <a:ea typeface="Calibri"/>
              <a:cs typeface="Calibri"/>
              <a:sym typeface="Calibri"/>
            </a:endParaRPr>
          </a:p>
        </p:txBody>
      </p:sp>
      <p:sp>
        <p:nvSpPr>
          <p:cNvPr id="64" name="Google Shape;64;p5"/>
          <p:cNvSpPr/>
          <p:nvPr/>
        </p:nvSpPr>
        <p:spPr>
          <a:xfrm>
            <a:off x="640080" y="2862072"/>
            <a:ext cx="384048" cy="384048"/>
          </a:xfrm>
          <a:prstGeom prst="ellipse">
            <a:avLst/>
          </a:prstGeom>
          <a:solidFill>
            <a:srgbClr val="CADCF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cxnSp>
        <p:nvCxnSpPr>
          <p:cNvPr id="65" name="Google Shape;65;p5"/>
          <p:cNvCxnSpPr/>
          <p:nvPr/>
        </p:nvCxnSpPr>
        <p:spPr>
          <a:xfrm>
            <a:off x="832104" y="3246120"/>
            <a:ext cx="0" cy="329184"/>
          </a:xfrm>
          <a:prstGeom prst="straightConnector1">
            <a:avLst/>
          </a:prstGeom>
          <a:noFill/>
          <a:ln w="25400" cap="flat" cmpd="sng">
            <a:solidFill>
              <a:srgbClr val="CADCFC"/>
            </a:solidFill>
            <a:prstDash val="solid"/>
            <a:round/>
            <a:headEnd type="none" w="sm" len="sm"/>
            <a:tailEnd type="none" w="sm" len="sm"/>
          </a:ln>
        </p:spPr>
      </p:cxnSp>
      <p:sp>
        <p:nvSpPr>
          <p:cNvPr id="66" name="Google Shape;66;p5"/>
          <p:cNvSpPr/>
          <p:nvPr/>
        </p:nvSpPr>
        <p:spPr>
          <a:xfrm>
            <a:off x="1280160" y="2788920"/>
            <a:ext cx="4480560" cy="502920"/>
          </a:xfrm>
          <a:prstGeom prst="rect">
            <a:avLst/>
          </a:prstGeom>
          <a:noFill/>
          <a:ln>
            <a:noFill/>
          </a:ln>
        </p:spPr>
        <p:txBody>
          <a:bodyPr spcFirstLastPara="1" wrap="square" lIns="0" tIns="0" rIns="0" bIns="0" anchor="ctr" anchorCtr="0">
            <a:noAutofit/>
          </a:bodyPr>
          <a:lstStyle/>
          <a:p>
            <a:pPr marL="0" marR="0" lvl="0" indent="0" algn="l" rtl="0">
              <a:spcBef>
                <a:spcPts val="0"/>
              </a:spcBef>
              <a:spcAft>
                <a:spcPts val="0"/>
              </a:spcAft>
              <a:buClr>
                <a:srgbClr val="233047"/>
              </a:buClr>
              <a:buSzPts val="1450"/>
              <a:buFont typeface="Calibri"/>
              <a:buNone/>
            </a:pPr>
            <a:r>
              <a:rPr lang="en-US" sz="1450" b="0" i="0" u="none" strike="noStrike" cap="none">
                <a:solidFill>
                  <a:srgbClr val="233047"/>
                </a:solidFill>
                <a:latin typeface="Calibri"/>
                <a:ea typeface="Calibri"/>
                <a:cs typeface="Calibri"/>
                <a:sym typeface="Calibri"/>
              </a:rPr>
              <a:t>Registration Submitted</a:t>
            </a:r>
            <a:endParaRPr sz="1450" b="0" i="0" u="none" strike="noStrike" cap="none">
              <a:solidFill>
                <a:schemeClr val="dk1"/>
              </a:solidFill>
              <a:latin typeface="Calibri"/>
              <a:ea typeface="Calibri"/>
              <a:cs typeface="Calibri"/>
              <a:sym typeface="Calibri"/>
            </a:endParaRPr>
          </a:p>
        </p:txBody>
      </p:sp>
      <p:sp>
        <p:nvSpPr>
          <p:cNvPr id="67" name="Google Shape;67;p5"/>
          <p:cNvSpPr/>
          <p:nvPr/>
        </p:nvSpPr>
        <p:spPr>
          <a:xfrm>
            <a:off x="640080" y="3575304"/>
            <a:ext cx="384048" cy="384048"/>
          </a:xfrm>
          <a:prstGeom prst="ellipse">
            <a:avLst/>
          </a:prstGeom>
          <a:solidFill>
            <a:srgbClr val="E8734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cxnSp>
        <p:nvCxnSpPr>
          <p:cNvPr id="68" name="Google Shape;68;p5"/>
          <p:cNvCxnSpPr/>
          <p:nvPr/>
        </p:nvCxnSpPr>
        <p:spPr>
          <a:xfrm>
            <a:off x="832104" y="3959352"/>
            <a:ext cx="0" cy="329184"/>
          </a:xfrm>
          <a:prstGeom prst="straightConnector1">
            <a:avLst/>
          </a:prstGeom>
          <a:noFill/>
          <a:ln w="25400" cap="flat" cmpd="sng">
            <a:solidFill>
              <a:srgbClr val="CADCFC"/>
            </a:solidFill>
            <a:prstDash val="solid"/>
            <a:round/>
            <a:headEnd type="none" w="sm" len="sm"/>
            <a:tailEnd type="none" w="sm" len="sm"/>
          </a:ln>
        </p:spPr>
      </p:cxnSp>
      <p:sp>
        <p:nvSpPr>
          <p:cNvPr id="69" name="Google Shape;69;p5"/>
          <p:cNvSpPr/>
          <p:nvPr/>
        </p:nvSpPr>
        <p:spPr>
          <a:xfrm>
            <a:off x="1280160" y="3502152"/>
            <a:ext cx="4480560" cy="502920"/>
          </a:xfrm>
          <a:prstGeom prst="rect">
            <a:avLst/>
          </a:prstGeom>
          <a:noFill/>
          <a:ln>
            <a:noFill/>
          </a:ln>
        </p:spPr>
        <p:txBody>
          <a:bodyPr spcFirstLastPara="1" wrap="square" lIns="0" tIns="0" rIns="0" bIns="0" anchor="ctr" anchorCtr="0">
            <a:noAutofit/>
          </a:bodyPr>
          <a:lstStyle/>
          <a:p>
            <a:pPr marL="0" marR="0" lvl="0" indent="0" algn="l" rtl="0">
              <a:spcBef>
                <a:spcPts val="0"/>
              </a:spcBef>
              <a:spcAft>
                <a:spcPts val="0"/>
              </a:spcAft>
              <a:buClr>
                <a:srgbClr val="1E2761"/>
              </a:buClr>
              <a:buSzPts val="1450"/>
              <a:buFont typeface="Calibri"/>
              <a:buNone/>
            </a:pPr>
            <a:r>
              <a:rPr lang="en-US" sz="1450" b="1" i="0" u="none" strike="noStrike" cap="none">
                <a:solidFill>
                  <a:srgbClr val="1E2761"/>
                </a:solidFill>
                <a:latin typeface="Calibri"/>
                <a:ea typeface="Calibri"/>
                <a:cs typeface="Calibri"/>
                <a:sym typeface="Calibri"/>
              </a:rPr>
              <a:t>Intro to ZOR</a:t>
            </a:r>
            <a:endParaRPr sz="1450" b="0" i="0" u="none" strike="noStrike" cap="none">
              <a:solidFill>
                <a:schemeClr val="dk1"/>
              </a:solidFill>
              <a:latin typeface="Calibri"/>
              <a:ea typeface="Calibri"/>
              <a:cs typeface="Calibri"/>
              <a:sym typeface="Calibri"/>
            </a:endParaRPr>
          </a:p>
        </p:txBody>
      </p:sp>
      <p:sp>
        <p:nvSpPr>
          <p:cNvPr id="70" name="Google Shape;70;p5"/>
          <p:cNvSpPr/>
          <p:nvPr/>
        </p:nvSpPr>
        <p:spPr>
          <a:xfrm>
            <a:off x="640080" y="4288536"/>
            <a:ext cx="384048" cy="384048"/>
          </a:xfrm>
          <a:prstGeom prst="ellipse">
            <a:avLst/>
          </a:prstGeom>
          <a:solidFill>
            <a:srgbClr val="CADCF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cxnSp>
        <p:nvCxnSpPr>
          <p:cNvPr id="71" name="Google Shape;71;p5"/>
          <p:cNvCxnSpPr/>
          <p:nvPr/>
        </p:nvCxnSpPr>
        <p:spPr>
          <a:xfrm>
            <a:off x="832104" y="4672584"/>
            <a:ext cx="0" cy="329184"/>
          </a:xfrm>
          <a:prstGeom prst="straightConnector1">
            <a:avLst/>
          </a:prstGeom>
          <a:noFill/>
          <a:ln w="25400" cap="flat" cmpd="sng">
            <a:solidFill>
              <a:srgbClr val="CADCFC"/>
            </a:solidFill>
            <a:prstDash val="solid"/>
            <a:round/>
            <a:headEnd type="none" w="sm" len="sm"/>
            <a:tailEnd type="none" w="sm" len="sm"/>
          </a:ln>
        </p:spPr>
      </p:cxnSp>
      <p:sp>
        <p:nvSpPr>
          <p:cNvPr id="72" name="Google Shape;72;p5"/>
          <p:cNvSpPr/>
          <p:nvPr/>
        </p:nvSpPr>
        <p:spPr>
          <a:xfrm>
            <a:off x="1280160" y="4215384"/>
            <a:ext cx="4480560" cy="502920"/>
          </a:xfrm>
          <a:prstGeom prst="rect">
            <a:avLst/>
          </a:prstGeom>
          <a:noFill/>
          <a:ln>
            <a:noFill/>
          </a:ln>
        </p:spPr>
        <p:txBody>
          <a:bodyPr spcFirstLastPara="1" wrap="square" lIns="0" tIns="0" rIns="0" bIns="0" anchor="ctr" anchorCtr="0">
            <a:noAutofit/>
          </a:bodyPr>
          <a:lstStyle/>
          <a:p>
            <a:pPr marL="0" marR="0" lvl="0" indent="0" algn="l" rtl="0">
              <a:spcBef>
                <a:spcPts val="0"/>
              </a:spcBef>
              <a:spcAft>
                <a:spcPts val="0"/>
              </a:spcAft>
              <a:buClr>
                <a:srgbClr val="233047"/>
              </a:buClr>
              <a:buSzPts val="1450"/>
              <a:buFont typeface="Calibri"/>
              <a:buNone/>
            </a:pPr>
            <a:r>
              <a:rPr lang="en-US" sz="1450" b="0" i="0" u="none" strike="noStrike" cap="none">
                <a:solidFill>
                  <a:srgbClr val="233047"/>
                </a:solidFill>
                <a:latin typeface="Calibri"/>
                <a:ea typeface="Calibri"/>
                <a:cs typeface="Calibri"/>
                <a:sym typeface="Calibri"/>
              </a:rPr>
              <a:t>ZOR Engagement</a:t>
            </a:r>
            <a:endParaRPr sz="1450" b="0" i="0" u="none" strike="noStrike" cap="none">
              <a:solidFill>
                <a:schemeClr val="dk1"/>
              </a:solidFill>
              <a:latin typeface="Calibri"/>
              <a:ea typeface="Calibri"/>
              <a:cs typeface="Calibri"/>
              <a:sym typeface="Calibri"/>
            </a:endParaRPr>
          </a:p>
        </p:txBody>
      </p:sp>
      <p:sp>
        <p:nvSpPr>
          <p:cNvPr id="73" name="Google Shape;73;p5"/>
          <p:cNvSpPr/>
          <p:nvPr/>
        </p:nvSpPr>
        <p:spPr>
          <a:xfrm>
            <a:off x="640080" y="5001768"/>
            <a:ext cx="384048" cy="384048"/>
          </a:xfrm>
          <a:prstGeom prst="ellipse">
            <a:avLst/>
          </a:prstGeom>
          <a:solidFill>
            <a:srgbClr val="CADCF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cxnSp>
        <p:nvCxnSpPr>
          <p:cNvPr id="74" name="Google Shape;74;p5"/>
          <p:cNvCxnSpPr/>
          <p:nvPr/>
        </p:nvCxnSpPr>
        <p:spPr>
          <a:xfrm>
            <a:off x="832104" y="5385816"/>
            <a:ext cx="0" cy="329184"/>
          </a:xfrm>
          <a:prstGeom prst="straightConnector1">
            <a:avLst/>
          </a:prstGeom>
          <a:noFill/>
          <a:ln w="25400" cap="flat" cmpd="sng">
            <a:solidFill>
              <a:srgbClr val="CADCFC"/>
            </a:solidFill>
            <a:prstDash val="solid"/>
            <a:round/>
            <a:headEnd type="none" w="sm" len="sm"/>
            <a:tailEnd type="none" w="sm" len="sm"/>
          </a:ln>
        </p:spPr>
      </p:cxnSp>
      <p:sp>
        <p:nvSpPr>
          <p:cNvPr id="75" name="Google Shape;75;p5"/>
          <p:cNvSpPr/>
          <p:nvPr/>
        </p:nvSpPr>
        <p:spPr>
          <a:xfrm>
            <a:off x="1280160" y="4928616"/>
            <a:ext cx="4480560" cy="502920"/>
          </a:xfrm>
          <a:prstGeom prst="rect">
            <a:avLst/>
          </a:prstGeom>
          <a:noFill/>
          <a:ln>
            <a:noFill/>
          </a:ln>
        </p:spPr>
        <p:txBody>
          <a:bodyPr spcFirstLastPara="1" wrap="square" lIns="0" tIns="0" rIns="0" bIns="0" anchor="ctr" anchorCtr="0">
            <a:noAutofit/>
          </a:bodyPr>
          <a:lstStyle/>
          <a:p>
            <a:pPr marL="0" marR="0" lvl="0" indent="0" algn="l" rtl="0">
              <a:spcBef>
                <a:spcPts val="0"/>
              </a:spcBef>
              <a:spcAft>
                <a:spcPts val="0"/>
              </a:spcAft>
              <a:buClr>
                <a:srgbClr val="233047"/>
              </a:buClr>
              <a:buSzPts val="1450"/>
              <a:buFont typeface="Calibri"/>
              <a:buNone/>
            </a:pPr>
            <a:r>
              <a:rPr lang="en-US" sz="1450" b="0" i="0" u="none" strike="noStrike" cap="none">
                <a:solidFill>
                  <a:srgbClr val="233047"/>
                </a:solidFill>
                <a:latin typeface="Calibri"/>
                <a:ea typeface="Calibri"/>
                <a:cs typeface="Calibri"/>
                <a:sym typeface="Calibri"/>
              </a:rPr>
              <a:t>Discovery Day</a:t>
            </a:r>
            <a:endParaRPr sz="1450" b="0" i="0" u="none" strike="noStrike" cap="none">
              <a:solidFill>
                <a:schemeClr val="dk1"/>
              </a:solidFill>
              <a:latin typeface="Calibri"/>
              <a:ea typeface="Calibri"/>
              <a:cs typeface="Calibri"/>
              <a:sym typeface="Calibri"/>
            </a:endParaRPr>
          </a:p>
        </p:txBody>
      </p:sp>
      <p:sp>
        <p:nvSpPr>
          <p:cNvPr id="76" name="Google Shape;76;p5"/>
          <p:cNvSpPr/>
          <p:nvPr/>
        </p:nvSpPr>
        <p:spPr>
          <a:xfrm>
            <a:off x="6309360" y="2103120"/>
            <a:ext cx="5212080" cy="3840480"/>
          </a:xfrm>
          <a:prstGeom prst="roundRect">
            <a:avLst>
              <a:gd name="adj" fmla="val 2381"/>
            </a:avLst>
          </a:prstGeom>
          <a:solidFill>
            <a:srgbClr val="1E276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 name="Google Shape;77;p5"/>
          <p:cNvSpPr/>
          <p:nvPr/>
        </p:nvSpPr>
        <p:spPr>
          <a:xfrm>
            <a:off x="6675120" y="2423160"/>
            <a:ext cx="4480560" cy="457200"/>
          </a:xfrm>
          <a:prstGeom prst="rect">
            <a:avLst/>
          </a:prstGeom>
          <a:noFill/>
          <a:ln>
            <a:noFill/>
          </a:ln>
        </p:spPr>
        <p:txBody>
          <a:bodyPr spcFirstLastPara="1" wrap="square" lIns="0" tIns="0" rIns="0" bIns="0" anchor="ctr" anchorCtr="0">
            <a:noAutofit/>
          </a:bodyPr>
          <a:lstStyle/>
          <a:p>
            <a:pPr marL="0" marR="0" lvl="0" indent="0" algn="l" rtl="0">
              <a:spcBef>
                <a:spcPts val="0"/>
              </a:spcBef>
              <a:spcAft>
                <a:spcPts val="0"/>
              </a:spcAft>
              <a:buClr>
                <a:srgbClr val="FFFFFF"/>
              </a:buClr>
              <a:buSzPts val="1800"/>
              <a:buFont typeface="Cambria"/>
              <a:buNone/>
            </a:pPr>
            <a:r>
              <a:rPr lang="en-US" sz="1800" b="1" i="0" u="none" strike="noStrike" cap="none">
                <a:solidFill>
                  <a:srgbClr val="FFFFFF"/>
                </a:solidFill>
                <a:latin typeface="Cambria"/>
                <a:ea typeface="Cambria"/>
                <a:cs typeface="Cambria"/>
                <a:sym typeface="Cambria"/>
              </a:rPr>
              <a:t>Why This Stage Is So Fragile</a:t>
            </a:r>
            <a:endParaRPr sz="1800" b="0" i="0" u="none" strike="noStrike" cap="none">
              <a:solidFill>
                <a:schemeClr val="dk1"/>
              </a:solidFill>
              <a:latin typeface="Calibri"/>
              <a:ea typeface="Calibri"/>
              <a:cs typeface="Calibri"/>
              <a:sym typeface="Calibri"/>
            </a:endParaRPr>
          </a:p>
        </p:txBody>
      </p:sp>
      <p:sp>
        <p:nvSpPr>
          <p:cNvPr id="78" name="Google Shape;78;p5"/>
          <p:cNvSpPr/>
          <p:nvPr/>
        </p:nvSpPr>
        <p:spPr>
          <a:xfrm>
            <a:off x="6675120" y="2971800"/>
            <a:ext cx="4480560" cy="2651760"/>
          </a:xfrm>
          <a:prstGeom prst="rect">
            <a:avLst/>
          </a:prstGeom>
          <a:noFill/>
          <a:ln>
            <a:noFill/>
          </a:ln>
        </p:spPr>
        <p:txBody>
          <a:bodyPr spcFirstLastPara="1" wrap="square" lIns="0" tIns="0" rIns="0" bIns="0" anchor="t" anchorCtr="0">
            <a:noAutofit/>
          </a:bodyPr>
          <a:lstStyle/>
          <a:p>
            <a:pPr marL="342900" marR="0" lvl="0" indent="-342900" algn="l" rtl="0">
              <a:lnSpc>
                <a:spcPct val="115000"/>
              </a:lnSpc>
              <a:spcBef>
                <a:spcPts val="0"/>
              </a:spcBef>
              <a:spcAft>
                <a:spcPts val="0"/>
              </a:spcAft>
              <a:buClr>
                <a:srgbClr val="CADCFC"/>
              </a:buClr>
              <a:buSzPts val="1450"/>
              <a:buFont typeface="Calibri"/>
              <a:buChar char="•"/>
            </a:pPr>
            <a:r>
              <a:rPr lang="en-US" sz="1450" b="0" i="0" u="none" strike="noStrike" cap="none">
                <a:solidFill>
                  <a:srgbClr val="CADCFC"/>
                </a:solidFill>
                <a:latin typeface="Calibri"/>
                <a:ea typeface="Calibri"/>
                <a:cs typeface="Calibri"/>
                <a:sym typeface="Calibri"/>
              </a:rPr>
              <a:t>Candidate momentum peaks here — or evaporates</a:t>
            </a:r>
            <a:endParaRPr sz="1450" b="0" i="0" u="none" strike="noStrike" cap="none">
              <a:solidFill>
                <a:schemeClr val="dk1"/>
              </a:solidFill>
              <a:latin typeface="Calibri"/>
              <a:ea typeface="Calibri"/>
              <a:cs typeface="Calibri"/>
              <a:sym typeface="Calibri"/>
            </a:endParaRPr>
          </a:p>
          <a:p>
            <a:pPr marL="342900" marR="0" lvl="0" indent="-342900" algn="l" rtl="0">
              <a:lnSpc>
                <a:spcPct val="115000"/>
              </a:lnSpc>
              <a:spcBef>
                <a:spcPts val="1200"/>
              </a:spcBef>
              <a:spcAft>
                <a:spcPts val="0"/>
              </a:spcAft>
              <a:buClr>
                <a:srgbClr val="CADCFC"/>
              </a:buClr>
              <a:buSzPts val="1450"/>
              <a:buFont typeface="Calibri"/>
              <a:buChar char="•"/>
            </a:pPr>
            <a:r>
              <a:rPr lang="en-US" sz="1450" b="0" i="0" u="none" strike="noStrike" cap="none">
                <a:solidFill>
                  <a:srgbClr val="CADCFC"/>
                </a:solidFill>
                <a:latin typeface="Calibri"/>
                <a:ea typeface="Calibri"/>
                <a:cs typeface="Calibri"/>
                <a:sym typeface="Calibri"/>
              </a:rPr>
              <a:t>First real human touch with the brand itself</a:t>
            </a:r>
            <a:endParaRPr sz="1450" b="0" i="0" u="none" strike="noStrike" cap="none">
              <a:solidFill>
                <a:schemeClr val="dk1"/>
              </a:solidFill>
              <a:latin typeface="Calibri"/>
              <a:ea typeface="Calibri"/>
              <a:cs typeface="Calibri"/>
              <a:sym typeface="Calibri"/>
            </a:endParaRPr>
          </a:p>
          <a:p>
            <a:pPr marL="342900" marR="0" lvl="0" indent="-342900" algn="l" rtl="0">
              <a:lnSpc>
                <a:spcPct val="115000"/>
              </a:lnSpc>
              <a:spcBef>
                <a:spcPts val="1200"/>
              </a:spcBef>
              <a:spcAft>
                <a:spcPts val="0"/>
              </a:spcAft>
              <a:buClr>
                <a:srgbClr val="CADCFC"/>
              </a:buClr>
              <a:buSzPts val="1450"/>
              <a:buFont typeface="Calibri"/>
              <a:buChar char="•"/>
            </a:pPr>
            <a:r>
              <a:rPr lang="en-US" sz="1450" b="0" i="0" u="none" strike="noStrike" cap="none">
                <a:solidFill>
                  <a:srgbClr val="CADCFC"/>
                </a:solidFill>
                <a:latin typeface="Calibri"/>
                <a:ea typeface="Calibri"/>
                <a:cs typeface="Calibri"/>
                <a:sym typeface="Calibri"/>
              </a:rPr>
              <a:t>Ownership shifts from broker to BDR — quietly</a:t>
            </a:r>
            <a:endParaRPr sz="1450" b="0" i="0" u="none" strike="noStrike" cap="none">
              <a:solidFill>
                <a:schemeClr val="dk1"/>
              </a:solidFill>
              <a:latin typeface="Calibri"/>
              <a:ea typeface="Calibri"/>
              <a:cs typeface="Calibri"/>
              <a:sym typeface="Calibri"/>
            </a:endParaRPr>
          </a:p>
          <a:p>
            <a:pPr marL="342900" marR="0" lvl="0" indent="-342900" algn="l" rtl="0">
              <a:lnSpc>
                <a:spcPct val="115000"/>
              </a:lnSpc>
              <a:spcBef>
                <a:spcPts val="1200"/>
              </a:spcBef>
              <a:spcAft>
                <a:spcPts val="0"/>
              </a:spcAft>
              <a:buClr>
                <a:srgbClr val="CADCFC"/>
              </a:buClr>
              <a:buSzPts val="1450"/>
              <a:buFont typeface="Calibri"/>
              <a:buChar char="•"/>
            </a:pPr>
            <a:r>
              <a:rPr lang="en-US" sz="1450" b="0" i="0" u="none" strike="noStrike" cap="none">
                <a:solidFill>
                  <a:srgbClr val="CADCFC"/>
                </a:solidFill>
                <a:latin typeface="Calibri"/>
                <a:ea typeface="Calibri"/>
                <a:cs typeface="Calibri"/>
                <a:sym typeface="Calibri"/>
              </a:rPr>
              <a:t>No formal checkpoint forces re-engagement</a:t>
            </a:r>
            <a:endParaRPr sz="1450" b="0" i="0" u="none" strike="noStrike" cap="none">
              <a:solidFill>
                <a:schemeClr val="dk1"/>
              </a:solidFill>
              <a:latin typeface="Calibri"/>
              <a:ea typeface="Calibri"/>
              <a:cs typeface="Calibri"/>
              <a:sym typeface="Calibri"/>
            </a:endParaRPr>
          </a:p>
        </p:txBody>
      </p:sp>
      <p:sp>
        <p:nvSpPr>
          <p:cNvPr id="79" name="Google Shape;79;p5"/>
          <p:cNvSpPr/>
          <p:nvPr/>
        </p:nvSpPr>
        <p:spPr>
          <a:xfrm>
            <a:off x="457200" y="6446520"/>
            <a:ext cx="7315200" cy="274320"/>
          </a:xfrm>
          <a:prstGeom prst="rect">
            <a:avLst/>
          </a:prstGeom>
          <a:noFill/>
          <a:ln>
            <a:noFill/>
          </a:ln>
        </p:spPr>
        <p:txBody>
          <a:bodyPr spcFirstLastPara="1" wrap="square" lIns="0" tIns="0" rIns="0" bIns="0" anchor="ctr" anchorCtr="0">
            <a:noAutofit/>
          </a:bodyPr>
          <a:lstStyle/>
          <a:p>
            <a:pPr marL="0" marR="0" lvl="0" indent="0" algn="l" rtl="0">
              <a:spcBef>
                <a:spcPts val="0"/>
              </a:spcBef>
              <a:spcAft>
                <a:spcPts val="0"/>
              </a:spcAft>
              <a:buClr>
                <a:srgbClr val="5B6B8C"/>
              </a:buClr>
              <a:buSzPts val="1000"/>
              <a:buFont typeface="Calibri"/>
              <a:buNone/>
            </a:pPr>
            <a:r>
              <a:rPr lang="en-US" sz="1000" b="0" i="0" u="none" strike="noStrike" cap="none">
                <a:solidFill>
                  <a:srgbClr val="5B6B8C"/>
                </a:solidFill>
                <a:latin typeface="Calibri"/>
                <a:ea typeface="Calibri"/>
                <a:cs typeface="Calibri"/>
                <a:sym typeface="Calibri"/>
              </a:rPr>
              <a:t>FBA BOS Mastermind  –  Intro to ZOR</a:t>
            </a:r>
            <a:endParaRPr sz="1000" b="0" i="0" u="none" strike="noStrike" cap="none">
              <a:solidFill>
                <a:schemeClr val="dk1"/>
              </a:solidFill>
              <a:latin typeface="Calibri"/>
              <a:ea typeface="Calibri"/>
              <a:cs typeface="Calibri"/>
              <a:sym typeface="Calibri"/>
            </a:endParaRPr>
          </a:p>
        </p:txBody>
      </p:sp>
      <p:sp>
        <p:nvSpPr>
          <p:cNvPr id="80" name="Google Shape;80;p5"/>
          <p:cNvSpPr/>
          <p:nvPr/>
        </p:nvSpPr>
        <p:spPr>
          <a:xfrm>
            <a:off x="11274552" y="6446520"/>
            <a:ext cx="548640" cy="274320"/>
          </a:xfrm>
          <a:prstGeom prst="rect">
            <a:avLst/>
          </a:prstGeom>
          <a:noFill/>
          <a:ln>
            <a:noFill/>
          </a:ln>
        </p:spPr>
        <p:txBody>
          <a:bodyPr spcFirstLastPara="1" wrap="square" lIns="0" tIns="0" rIns="0" bIns="0" anchor="ctr" anchorCtr="0">
            <a:noAutofit/>
          </a:bodyPr>
          <a:lstStyle/>
          <a:p>
            <a:pPr marL="0" marR="0" lvl="0" indent="0" algn="r" rtl="0">
              <a:spcBef>
                <a:spcPts val="0"/>
              </a:spcBef>
              <a:spcAft>
                <a:spcPts val="0"/>
              </a:spcAft>
              <a:buClr>
                <a:srgbClr val="5B6B8C"/>
              </a:buClr>
              <a:buSzPts val="1000"/>
              <a:buFont typeface="Calibri"/>
              <a:buNone/>
            </a:pPr>
            <a:r>
              <a:rPr lang="en-US" sz="1000" b="0" i="0" u="none" strike="noStrike" cap="none">
                <a:solidFill>
                  <a:srgbClr val="5B6B8C"/>
                </a:solidFill>
                <a:latin typeface="Calibri"/>
                <a:ea typeface="Calibri"/>
                <a:cs typeface="Calibri"/>
                <a:sym typeface="Calibri"/>
              </a:rPr>
              <a:t>3</a:t>
            </a:r>
            <a:endParaRPr sz="1000" b="0" i="0" u="none" strike="noStrike" cap="none">
              <a:solidFill>
                <a:schemeClr val="dk1"/>
              </a:solidFill>
              <a:latin typeface="Calibri"/>
              <a:ea typeface="Calibri"/>
              <a:cs typeface="Calibri"/>
              <a:sym typeface="Calibri"/>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Shape 85"/>
        <p:cNvGrpSpPr/>
        <p:nvPr/>
      </p:nvGrpSpPr>
      <p:grpSpPr>
        <a:xfrm>
          <a:off x="0" y="0"/>
          <a:ext cx="0" cy="0"/>
          <a:chOff x="0" y="0"/>
          <a:chExt cx="0" cy="0"/>
        </a:xfrm>
      </p:grpSpPr>
      <p:sp>
        <p:nvSpPr>
          <p:cNvPr id="86" name="Google Shape;86;p6"/>
          <p:cNvSpPr/>
          <p:nvPr/>
        </p:nvSpPr>
        <p:spPr>
          <a:xfrm>
            <a:off x="640080" y="457200"/>
            <a:ext cx="10515600" cy="640080"/>
          </a:xfrm>
          <a:prstGeom prst="rect">
            <a:avLst/>
          </a:prstGeom>
          <a:noFill/>
          <a:ln>
            <a:noFill/>
          </a:ln>
        </p:spPr>
        <p:txBody>
          <a:bodyPr spcFirstLastPara="1" wrap="square" lIns="0" tIns="0" rIns="0" bIns="0" anchor="ctr" anchorCtr="0">
            <a:noAutofit/>
          </a:bodyPr>
          <a:lstStyle/>
          <a:p>
            <a:pPr marL="0" marR="0" lvl="0" indent="0" algn="l" rtl="0">
              <a:spcBef>
                <a:spcPts val="0"/>
              </a:spcBef>
              <a:spcAft>
                <a:spcPts val="0"/>
              </a:spcAft>
              <a:buClr>
                <a:srgbClr val="1E2761"/>
              </a:buClr>
              <a:buSzPts val="3200"/>
              <a:buFont typeface="Cambria"/>
              <a:buNone/>
            </a:pPr>
            <a:r>
              <a:rPr lang="en-US" sz="3200" b="1" i="0" u="none" strike="noStrike" cap="none">
                <a:solidFill>
                  <a:srgbClr val="1E2761"/>
                </a:solidFill>
                <a:latin typeface="Cambria"/>
                <a:ea typeface="Cambria"/>
                <a:cs typeface="Cambria"/>
                <a:sym typeface="Cambria"/>
              </a:rPr>
              <a:t>Where We're Losing Control</a:t>
            </a:r>
            <a:endParaRPr sz="3200" b="0" i="0" u="none" strike="noStrike" cap="none">
              <a:solidFill>
                <a:schemeClr val="dk1"/>
              </a:solidFill>
              <a:latin typeface="Calibri"/>
              <a:ea typeface="Calibri"/>
              <a:cs typeface="Calibri"/>
              <a:sym typeface="Calibri"/>
            </a:endParaRPr>
          </a:p>
        </p:txBody>
      </p:sp>
      <p:sp>
        <p:nvSpPr>
          <p:cNvPr id="87" name="Google Shape;87;p6"/>
          <p:cNvSpPr/>
          <p:nvPr/>
        </p:nvSpPr>
        <p:spPr>
          <a:xfrm>
            <a:off x="640080" y="1097280"/>
            <a:ext cx="10058400" cy="457200"/>
          </a:xfrm>
          <a:prstGeom prst="rect">
            <a:avLst/>
          </a:prstGeom>
          <a:noFill/>
          <a:ln>
            <a:noFill/>
          </a:ln>
        </p:spPr>
        <p:txBody>
          <a:bodyPr spcFirstLastPara="1" wrap="square" lIns="0" tIns="0" rIns="0" bIns="0" anchor="ctr" anchorCtr="0">
            <a:noAutofit/>
          </a:bodyPr>
          <a:lstStyle/>
          <a:p>
            <a:pPr marL="0" marR="0" lvl="0" indent="0" algn="l" rtl="0">
              <a:spcBef>
                <a:spcPts val="0"/>
              </a:spcBef>
              <a:spcAft>
                <a:spcPts val="0"/>
              </a:spcAft>
              <a:buClr>
                <a:srgbClr val="5B6B8C"/>
              </a:buClr>
              <a:buSzPts val="1500"/>
              <a:buFont typeface="Calibri"/>
              <a:buNone/>
            </a:pPr>
            <a:r>
              <a:rPr lang="en-US" sz="1500" b="0" i="0" u="none" strike="noStrike" cap="none">
                <a:solidFill>
                  <a:srgbClr val="5B6B8C"/>
                </a:solidFill>
                <a:latin typeface="Calibri"/>
                <a:ea typeface="Calibri"/>
                <a:cs typeface="Calibri"/>
                <a:sym typeface="Calibri"/>
              </a:rPr>
              <a:t>On the brand development side, four recurring patterns stall the candidate.</a:t>
            </a:r>
            <a:endParaRPr sz="1500" b="0" i="0" u="none" strike="noStrike" cap="none">
              <a:solidFill>
                <a:schemeClr val="dk1"/>
              </a:solidFill>
              <a:latin typeface="Calibri"/>
              <a:ea typeface="Calibri"/>
              <a:cs typeface="Calibri"/>
              <a:sym typeface="Calibri"/>
            </a:endParaRPr>
          </a:p>
        </p:txBody>
      </p:sp>
      <p:sp>
        <p:nvSpPr>
          <p:cNvPr id="88" name="Google Shape;88;p6"/>
          <p:cNvSpPr/>
          <p:nvPr/>
        </p:nvSpPr>
        <p:spPr>
          <a:xfrm>
            <a:off x="640080" y="1965960"/>
            <a:ext cx="2606040" cy="3200400"/>
          </a:xfrm>
          <a:prstGeom prst="roundRect">
            <a:avLst>
              <a:gd name="adj" fmla="val 3509"/>
            </a:avLst>
          </a:prstGeom>
          <a:solidFill>
            <a:srgbClr val="F4F7FC"/>
          </a:solidFill>
          <a:ln>
            <a:noFill/>
          </a:ln>
          <a:effectLst>
            <a:outerShdw blurRad="76200" dist="25400" dir="5400000" algn="bl" rotWithShape="0">
              <a:srgbClr val="000000">
                <a:alpha val="7843"/>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9" name="Google Shape;89;p6"/>
          <p:cNvSpPr/>
          <p:nvPr/>
        </p:nvSpPr>
        <p:spPr>
          <a:xfrm>
            <a:off x="1531620" y="2286000"/>
            <a:ext cx="822960" cy="822960"/>
          </a:xfrm>
          <a:prstGeom prst="ellipse">
            <a:avLst/>
          </a:prstGeom>
          <a:solidFill>
            <a:srgbClr val="1E276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pic>
        <p:nvPicPr>
          <p:cNvPr id="90" name="Google Shape;90;p6" descr="preencoded.png"/>
          <p:cNvPicPr preferRelativeResize="0"/>
          <p:nvPr/>
        </p:nvPicPr>
        <p:blipFill rotWithShape="1">
          <a:blip r:embed="rId3">
            <a:alphaModFix/>
          </a:blip>
          <a:srcRect/>
          <a:stretch/>
        </p:blipFill>
        <p:spPr>
          <a:xfrm>
            <a:off x="1745590" y="2499970"/>
            <a:ext cx="395021" cy="395021"/>
          </a:xfrm>
          <a:prstGeom prst="rect">
            <a:avLst/>
          </a:prstGeom>
          <a:noFill/>
          <a:ln>
            <a:noFill/>
          </a:ln>
        </p:spPr>
      </p:pic>
      <p:sp>
        <p:nvSpPr>
          <p:cNvPr id="91" name="Google Shape;91;p6"/>
          <p:cNvSpPr/>
          <p:nvPr/>
        </p:nvSpPr>
        <p:spPr>
          <a:xfrm>
            <a:off x="822960" y="3291840"/>
            <a:ext cx="2240280" cy="548640"/>
          </a:xfrm>
          <a:prstGeom prst="rect">
            <a:avLst/>
          </a:prstGeom>
          <a:noFill/>
          <a:ln>
            <a:noFill/>
          </a:ln>
        </p:spPr>
        <p:txBody>
          <a:bodyPr spcFirstLastPara="1" wrap="square" lIns="0" tIns="0" rIns="0" bIns="0" anchor="t" anchorCtr="0">
            <a:noAutofit/>
          </a:bodyPr>
          <a:lstStyle/>
          <a:p>
            <a:pPr marL="0" marR="0" lvl="0" indent="0" algn="ctr" rtl="0">
              <a:spcBef>
                <a:spcPts val="0"/>
              </a:spcBef>
              <a:spcAft>
                <a:spcPts val="0"/>
              </a:spcAft>
              <a:buClr>
                <a:srgbClr val="1E2761"/>
              </a:buClr>
              <a:buSzPts val="1600"/>
              <a:buFont typeface="Cambria"/>
              <a:buNone/>
            </a:pPr>
            <a:r>
              <a:rPr lang="en-US" sz="1600" b="1" i="0" u="none" strike="noStrike" cap="none">
                <a:solidFill>
                  <a:srgbClr val="1E2761"/>
                </a:solidFill>
                <a:latin typeface="Cambria"/>
                <a:ea typeface="Cambria"/>
                <a:cs typeface="Cambria"/>
                <a:sym typeface="Cambria"/>
              </a:rPr>
              <a:t>High Turnover</a:t>
            </a:r>
            <a:endParaRPr sz="1600" b="0" i="0" u="none" strike="noStrike" cap="none">
              <a:solidFill>
                <a:schemeClr val="dk1"/>
              </a:solidFill>
              <a:latin typeface="Calibri"/>
              <a:ea typeface="Calibri"/>
              <a:cs typeface="Calibri"/>
              <a:sym typeface="Calibri"/>
            </a:endParaRPr>
          </a:p>
        </p:txBody>
      </p:sp>
      <p:sp>
        <p:nvSpPr>
          <p:cNvPr id="92" name="Google Shape;92;p6"/>
          <p:cNvSpPr/>
          <p:nvPr/>
        </p:nvSpPr>
        <p:spPr>
          <a:xfrm>
            <a:off x="868680" y="3840480"/>
            <a:ext cx="2148840" cy="1234440"/>
          </a:xfrm>
          <a:prstGeom prst="rect">
            <a:avLst/>
          </a:prstGeom>
          <a:noFill/>
          <a:ln>
            <a:noFill/>
          </a:ln>
        </p:spPr>
        <p:txBody>
          <a:bodyPr spcFirstLastPara="1" wrap="square" lIns="0" tIns="0" rIns="0" bIns="0" anchor="t" anchorCtr="0">
            <a:noAutofit/>
          </a:bodyPr>
          <a:lstStyle/>
          <a:p>
            <a:pPr marL="0" marR="0" lvl="0" indent="0" algn="ctr" rtl="0">
              <a:spcBef>
                <a:spcPts val="0"/>
              </a:spcBef>
              <a:spcAft>
                <a:spcPts val="0"/>
              </a:spcAft>
              <a:buClr>
                <a:srgbClr val="233047"/>
              </a:buClr>
              <a:buSzPts val="1250"/>
              <a:buFont typeface="Calibri"/>
              <a:buNone/>
            </a:pPr>
            <a:r>
              <a:rPr lang="en-US" sz="1250" b="0" i="0" u="none" strike="noStrike" cap="none">
                <a:solidFill>
                  <a:srgbClr val="233047"/>
                </a:solidFill>
                <a:latin typeface="Calibri"/>
                <a:ea typeface="Calibri"/>
                <a:cs typeface="Calibri"/>
                <a:sym typeface="Calibri"/>
              </a:rPr>
              <a:t>New BDRs inherit candidates cold, with no history or rapport.</a:t>
            </a:r>
            <a:endParaRPr sz="1250" b="0" i="0" u="none" strike="noStrike" cap="none">
              <a:solidFill>
                <a:schemeClr val="dk1"/>
              </a:solidFill>
              <a:latin typeface="Calibri"/>
              <a:ea typeface="Calibri"/>
              <a:cs typeface="Calibri"/>
              <a:sym typeface="Calibri"/>
            </a:endParaRPr>
          </a:p>
        </p:txBody>
      </p:sp>
      <p:sp>
        <p:nvSpPr>
          <p:cNvPr id="93" name="Google Shape;93;p6"/>
          <p:cNvSpPr/>
          <p:nvPr/>
        </p:nvSpPr>
        <p:spPr>
          <a:xfrm>
            <a:off x="3502152" y="1965960"/>
            <a:ext cx="2606040" cy="3200400"/>
          </a:xfrm>
          <a:prstGeom prst="roundRect">
            <a:avLst>
              <a:gd name="adj" fmla="val 3509"/>
            </a:avLst>
          </a:prstGeom>
          <a:solidFill>
            <a:srgbClr val="F4F7FC"/>
          </a:solidFill>
          <a:ln>
            <a:noFill/>
          </a:ln>
          <a:effectLst>
            <a:outerShdw blurRad="76200" dist="25400" dir="5400000" algn="bl" rotWithShape="0">
              <a:srgbClr val="000000">
                <a:alpha val="7843"/>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 name="Google Shape;94;p6"/>
          <p:cNvSpPr/>
          <p:nvPr/>
        </p:nvSpPr>
        <p:spPr>
          <a:xfrm>
            <a:off x="4393692" y="2286000"/>
            <a:ext cx="822960" cy="822960"/>
          </a:xfrm>
          <a:prstGeom prst="ellipse">
            <a:avLst/>
          </a:prstGeom>
          <a:solidFill>
            <a:srgbClr val="1E276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pic>
        <p:nvPicPr>
          <p:cNvPr id="95" name="Google Shape;95;p6" descr="preencoded.png"/>
          <p:cNvPicPr preferRelativeResize="0"/>
          <p:nvPr/>
        </p:nvPicPr>
        <p:blipFill rotWithShape="1">
          <a:blip r:embed="rId4">
            <a:alphaModFix/>
          </a:blip>
          <a:srcRect/>
          <a:stretch/>
        </p:blipFill>
        <p:spPr>
          <a:xfrm>
            <a:off x="4607662" y="2499970"/>
            <a:ext cx="395021" cy="395021"/>
          </a:xfrm>
          <a:prstGeom prst="rect">
            <a:avLst/>
          </a:prstGeom>
          <a:noFill/>
          <a:ln>
            <a:noFill/>
          </a:ln>
        </p:spPr>
      </p:pic>
      <p:sp>
        <p:nvSpPr>
          <p:cNvPr id="96" name="Google Shape;96;p6"/>
          <p:cNvSpPr/>
          <p:nvPr/>
        </p:nvSpPr>
        <p:spPr>
          <a:xfrm>
            <a:off x="3685032" y="3291840"/>
            <a:ext cx="2240280" cy="548640"/>
          </a:xfrm>
          <a:prstGeom prst="rect">
            <a:avLst/>
          </a:prstGeom>
          <a:noFill/>
          <a:ln>
            <a:noFill/>
          </a:ln>
        </p:spPr>
        <p:txBody>
          <a:bodyPr spcFirstLastPara="1" wrap="square" lIns="0" tIns="0" rIns="0" bIns="0" anchor="t" anchorCtr="0">
            <a:noAutofit/>
          </a:bodyPr>
          <a:lstStyle/>
          <a:p>
            <a:pPr marL="0" marR="0" lvl="0" indent="0" algn="ctr" rtl="0">
              <a:spcBef>
                <a:spcPts val="0"/>
              </a:spcBef>
              <a:spcAft>
                <a:spcPts val="0"/>
              </a:spcAft>
              <a:buClr>
                <a:srgbClr val="1E2761"/>
              </a:buClr>
              <a:buSzPts val="1600"/>
              <a:buFont typeface="Cambria"/>
              <a:buNone/>
            </a:pPr>
            <a:r>
              <a:rPr lang="en-US" sz="1600" b="1" i="0" u="none" strike="noStrike" cap="none">
                <a:solidFill>
                  <a:srgbClr val="1E2761"/>
                </a:solidFill>
                <a:latin typeface="Cambria"/>
                <a:ea typeface="Cambria"/>
                <a:cs typeface="Cambria"/>
                <a:sym typeface="Cambria"/>
              </a:rPr>
              <a:t>Business Acumen Gap</a:t>
            </a:r>
            <a:endParaRPr sz="1600" b="0" i="0" u="none" strike="noStrike" cap="none">
              <a:solidFill>
                <a:schemeClr val="dk1"/>
              </a:solidFill>
              <a:latin typeface="Calibri"/>
              <a:ea typeface="Calibri"/>
              <a:cs typeface="Calibri"/>
              <a:sym typeface="Calibri"/>
            </a:endParaRPr>
          </a:p>
        </p:txBody>
      </p:sp>
      <p:sp>
        <p:nvSpPr>
          <p:cNvPr id="97" name="Google Shape;97;p6"/>
          <p:cNvSpPr/>
          <p:nvPr/>
        </p:nvSpPr>
        <p:spPr>
          <a:xfrm>
            <a:off x="3730752" y="3840480"/>
            <a:ext cx="2148840" cy="1234440"/>
          </a:xfrm>
          <a:prstGeom prst="rect">
            <a:avLst/>
          </a:prstGeom>
          <a:noFill/>
          <a:ln>
            <a:noFill/>
          </a:ln>
        </p:spPr>
        <p:txBody>
          <a:bodyPr spcFirstLastPara="1" wrap="square" lIns="0" tIns="0" rIns="0" bIns="0" anchor="t" anchorCtr="0">
            <a:noAutofit/>
          </a:bodyPr>
          <a:lstStyle/>
          <a:p>
            <a:pPr marL="0" marR="0" lvl="0" indent="0" algn="ctr" rtl="0">
              <a:spcBef>
                <a:spcPts val="0"/>
              </a:spcBef>
              <a:spcAft>
                <a:spcPts val="0"/>
              </a:spcAft>
              <a:buClr>
                <a:srgbClr val="233047"/>
              </a:buClr>
              <a:buSzPts val="1250"/>
              <a:buFont typeface="Calibri"/>
              <a:buNone/>
            </a:pPr>
            <a:r>
              <a:rPr lang="en-US" sz="1250" b="0" i="0" u="none" strike="noStrike" cap="none">
                <a:solidFill>
                  <a:srgbClr val="233047"/>
                </a:solidFill>
                <a:latin typeface="Calibri"/>
                <a:ea typeface="Calibri"/>
                <a:cs typeface="Calibri"/>
                <a:sym typeface="Calibri"/>
              </a:rPr>
              <a:t>Sophisticated buyers ask sharp questions — not every BDR can meet them.</a:t>
            </a:r>
            <a:endParaRPr sz="1250" b="0" i="0" u="none" strike="noStrike" cap="none">
              <a:solidFill>
                <a:schemeClr val="dk1"/>
              </a:solidFill>
              <a:latin typeface="Calibri"/>
              <a:ea typeface="Calibri"/>
              <a:cs typeface="Calibri"/>
              <a:sym typeface="Calibri"/>
            </a:endParaRPr>
          </a:p>
        </p:txBody>
      </p:sp>
      <p:sp>
        <p:nvSpPr>
          <p:cNvPr id="98" name="Google Shape;98;p6"/>
          <p:cNvSpPr/>
          <p:nvPr/>
        </p:nvSpPr>
        <p:spPr>
          <a:xfrm>
            <a:off x="6364224" y="1965960"/>
            <a:ext cx="2606040" cy="3200400"/>
          </a:xfrm>
          <a:prstGeom prst="roundRect">
            <a:avLst>
              <a:gd name="adj" fmla="val 3509"/>
            </a:avLst>
          </a:prstGeom>
          <a:solidFill>
            <a:srgbClr val="F4F7FC"/>
          </a:solidFill>
          <a:ln>
            <a:noFill/>
          </a:ln>
          <a:effectLst>
            <a:outerShdw blurRad="76200" dist="25400" dir="5400000" algn="bl" rotWithShape="0">
              <a:srgbClr val="000000">
                <a:alpha val="7843"/>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9" name="Google Shape;99;p6"/>
          <p:cNvSpPr/>
          <p:nvPr/>
        </p:nvSpPr>
        <p:spPr>
          <a:xfrm>
            <a:off x="7255764" y="2286000"/>
            <a:ext cx="822960" cy="822960"/>
          </a:xfrm>
          <a:prstGeom prst="ellipse">
            <a:avLst/>
          </a:prstGeom>
          <a:solidFill>
            <a:srgbClr val="1E276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pic>
        <p:nvPicPr>
          <p:cNvPr id="100" name="Google Shape;100;p6" descr="preencoded.png"/>
          <p:cNvPicPr preferRelativeResize="0"/>
          <p:nvPr/>
        </p:nvPicPr>
        <p:blipFill rotWithShape="1">
          <a:blip r:embed="rId5">
            <a:alphaModFix/>
          </a:blip>
          <a:srcRect/>
          <a:stretch/>
        </p:blipFill>
        <p:spPr>
          <a:xfrm>
            <a:off x="7469734" y="2499970"/>
            <a:ext cx="395021" cy="395021"/>
          </a:xfrm>
          <a:prstGeom prst="rect">
            <a:avLst/>
          </a:prstGeom>
          <a:noFill/>
          <a:ln>
            <a:noFill/>
          </a:ln>
        </p:spPr>
      </p:pic>
      <p:sp>
        <p:nvSpPr>
          <p:cNvPr id="101" name="Google Shape;101;p6"/>
          <p:cNvSpPr/>
          <p:nvPr/>
        </p:nvSpPr>
        <p:spPr>
          <a:xfrm>
            <a:off x="6547104" y="3291840"/>
            <a:ext cx="2240280" cy="548640"/>
          </a:xfrm>
          <a:prstGeom prst="rect">
            <a:avLst/>
          </a:prstGeom>
          <a:noFill/>
          <a:ln>
            <a:noFill/>
          </a:ln>
        </p:spPr>
        <p:txBody>
          <a:bodyPr spcFirstLastPara="1" wrap="square" lIns="0" tIns="0" rIns="0" bIns="0" anchor="t" anchorCtr="0">
            <a:noAutofit/>
          </a:bodyPr>
          <a:lstStyle/>
          <a:p>
            <a:pPr marL="0" marR="0" lvl="0" indent="0" algn="ctr" rtl="0">
              <a:spcBef>
                <a:spcPts val="0"/>
              </a:spcBef>
              <a:spcAft>
                <a:spcPts val="0"/>
              </a:spcAft>
              <a:buClr>
                <a:srgbClr val="1E2761"/>
              </a:buClr>
              <a:buSzPts val="1600"/>
              <a:buFont typeface="Cambria"/>
              <a:buNone/>
            </a:pPr>
            <a:r>
              <a:rPr lang="en-US" sz="1600" b="1" i="0" u="none" strike="noStrike" cap="none">
                <a:solidFill>
                  <a:srgbClr val="1E2761"/>
                </a:solidFill>
                <a:latin typeface="Cambria"/>
                <a:ea typeface="Cambria"/>
                <a:cs typeface="Cambria"/>
                <a:sym typeface="Cambria"/>
              </a:rPr>
              <a:t>No Sense of Urgency</a:t>
            </a:r>
            <a:endParaRPr sz="1600" b="0" i="0" u="none" strike="noStrike" cap="none">
              <a:solidFill>
                <a:schemeClr val="dk1"/>
              </a:solidFill>
              <a:latin typeface="Calibri"/>
              <a:ea typeface="Calibri"/>
              <a:cs typeface="Calibri"/>
              <a:sym typeface="Calibri"/>
            </a:endParaRPr>
          </a:p>
        </p:txBody>
      </p:sp>
      <p:sp>
        <p:nvSpPr>
          <p:cNvPr id="102" name="Google Shape;102;p6"/>
          <p:cNvSpPr/>
          <p:nvPr/>
        </p:nvSpPr>
        <p:spPr>
          <a:xfrm>
            <a:off x="6592824" y="3840480"/>
            <a:ext cx="2148840" cy="1234440"/>
          </a:xfrm>
          <a:prstGeom prst="rect">
            <a:avLst/>
          </a:prstGeom>
          <a:noFill/>
          <a:ln>
            <a:noFill/>
          </a:ln>
        </p:spPr>
        <p:txBody>
          <a:bodyPr spcFirstLastPara="1" wrap="square" lIns="0" tIns="0" rIns="0" bIns="0" anchor="t" anchorCtr="0">
            <a:noAutofit/>
          </a:bodyPr>
          <a:lstStyle/>
          <a:p>
            <a:pPr marL="0" marR="0" lvl="0" indent="0" algn="ctr" rtl="0">
              <a:spcBef>
                <a:spcPts val="0"/>
              </a:spcBef>
              <a:spcAft>
                <a:spcPts val="0"/>
              </a:spcAft>
              <a:buClr>
                <a:srgbClr val="233047"/>
              </a:buClr>
              <a:buSzPts val="1250"/>
              <a:buFont typeface="Calibri"/>
              <a:buNone/>
            </a:pPr>
            <a:r>
              <a:rPr lang="en-US" sz="1250" b="0" i="0" u="none" strike="noStrike" cap="none">
                <a:solidFill>
                  <a:srgbClr val="233047"/>
                </a:solidFill>
                <a:latin typeface="Calibri"/>
                <a:ea typeface="Calibri"/>
                <a:cs typeface="Calibri"/>
                <a:sym typeface="Calibri"/>
              </a:rPr>
              <a:t>Slow follow-up reads as disinterest to a candidate who is ready now.</a:t>
            </a:r>
            <a:endParaRPr sz="1250" b="0" i="0" u="none" strike="noStrike" cap="none">
              <a:solidFill>
                <a:schemeClr val="dk1"/>
              </a:solidFill>
              <a:latin typeface="Calibri"/>
              <a:ea typeface="Calibri"/>
              <a:cs typeface="Calibri"/>
              <a:sym typeface="Calibri"/>
            </a:endParaRPr>
          </a:p>
        </p:txBody>
      </p:sp>
      <p:sp>
        <p:nvSpPr>
          <p:cNvPr id="103" name="Google Shape;103;p6"/>
          <p:cNvSpPr/>
          <p:nvPr/>
        </p:nvSpPr>
        <p:spPr>
          <a:xfrm>
            <a:off x="9226296" y="1965960"/>
            <a:ext cx="2606040" cy="3200400"/>
          </a:xfrm>
          <a:prstGeom prst="roundRect">
            <a:avLst>
              <a:gd name="adj" fmla="val 3509"/>
            </a:avLst>
          </a:prstGeom>
          <a:solidFill>
            <a:srgbClr val="F4F7FC"/>
          </a:solidFill>
          <a:ln>
            <a:noFill/>
          </a:ln>
          <a:effectLst>
            <a:outerShdw blurRad="76200" dist="25400" dir="5400000" algn="bl" rotWithShape="0">
              <a:srgbClr val="000000">
                <a:alpha val="7843"/>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 name="Google Shape;104;p6"/>
          <p:cNvSpPr/>
          <p:nvPr/>
        </p:nvSpPr>
        <p:spPr>
          <a:xfrm>
            <a:off x="10117836" y="2286000"/>
            <a:ext cx="822960" cy="822960"/>
          </a:xfrm>
          <a:prstGeom prst="ellipse">
            <a:avLst/>
          </a:prstGeom>
          <a:solidFill>
            <a:srgbClr val="1E276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pic>
        <p:nvPicPr>
          <p:cNvPr id="105" name="Google Shape;105;p6" descr="preencoded.png"/>
          <p:cNvPicPr preferRelativeResize="0"/>
          <p:nvPr/>
        </p:nvPicPr>
        <p:blipFill rotWithShape="1">
          <a:blip r:embed="rId6">
            <a:alphaModFix/>
          </a:blip>
          <a:srcRect/>
          <a:stretch/>
        </p:blipFill>
        <p:spPr>
          <a:xfrm>
            <a:off x="10331806" y="2499970"/>
            <a:ext cx="395021" cy="395021"/>
          </a:xfrm>
          <a:prstGeom prst="rect">
            <a:avLst/>
          </a:prstGeom>
          <a:noFill/>
          <a:ln>
            <a:noFill/>
          </a:ln>
        </p:spPr>
      </p:pic>
      <p:sp>
        <p:nvSpPr>
          <p:cNvPr id="106" name="Google Shape;106;p6"/>
          <p:cNvSpPr/>
          <p:nvPr/>
        </p:nvSpPr>
        <p:spPr>
          <a:xfrm>
            <a:off x="9409176" y="3291840"/>
            <a:ext cx="2240280" cy="548640"/>
          </a:xfrm>
          <a:prstGeom prst="rect">
            <a:avLst/>
          </a:prstGeom>
          <a:noFill/>
          <a:ln>
            <a:noFill/>
          </a:ln>
        </p:spPr>
        <p:txBody>
          <a:bodyPr spcFirstLastPara="1" wrap="square" lIns="0" tIns="0" rIns="0" bIns="0" anchor="t" anchorCtr="0">
            <a:noAutofit/>
          </a:bodyPr>
          <a:lstStyle/>
          <a:p>
            <a:pPr marL="0" marR="0" lvl="0" indent="0" algn="ctr" rtl="0">
              <a:spcBef>
                <a:spcPts val="0"/>
              </a:spcBef>
              <a:spcAft>
                <a:spcPts val="0"/>
              </a:spcAft>
              <a:buClr>
                <a:srgbClr val="1E2761"/>
              </a:buClr>
              <a:buSzPts val="1600"/>
              <a:buFont typeface="Cambria"/>
              <a:buNone/>
            </a:pPr>
            <a:r>
              <a:rPr lang="en-US" sz="1600" b="1" i="0" u="none" strike="noStrike" cap="none">
                <a:solidFill>
                  <a:srgbClr val="1E2761"/>
                </a:solidFill>
                <a:latin typeface="Cambria"/>
                <a:ea typeface="Cambria"/>
                <a:cs typeface="Cambria"/>
                <a:sym typeface="Cambria"/>
              </a:rPr>
              <a:t>Energy Doesn't Transfer</a:t>
            </a:r>
            <a:endParaRPr sz="1600" b="0" i="0" u="none" strike="noStrike" cap="none">
              <a:solidFill>
                <a:schemeClr val="dk1"/>
              </a:solidFill>
              <a:latin typeface="Calibri"/>
              <a:ea typeface="Calibri"/>
              <a:cs typeface="Calibri"/>
              <a:sym typeface="Calibri"/>
            </a:endParaRPr>
          </a:p>
        </p:txBody>
      </p:sp>
      <p:sp>
        <p:nvSpPr>
          <p:cNvPr id="107" name="Google Shape;107;p6"/>
          <p:cNvSpPr/>
          <p:nvPr/>
        </p:nvSpPr>
        <p:spPr>
          <a:xfrm>
            <a:off x="9454896" y="3840480"/>
            <a:ext cx="2148840" cy="1234440"/>
          </a:xfrm>
          <a:prstGeom prst="rect">
            <a:avLst/>
          </a:prstGeom>
          <a:noFill/>
          <a:ln>
            <a:noFill/>
          </a:ln>
        </p:spPr>
        <p:txBody>
          <a:bodyPr spcFirstLastPara="1" wrap="square" lIns="0" tIns="0" rIns="0" bIns="0" anchor="t" anchorCtr="0">
            <a:noAutofit/>
          </a:bodyPr>
          <a:lstStyle/>
          <a:p>
            <a:pPr marL="0" marR="0" lvl="0" indent="0" algn="ctr" rtl="0">
              <a:spcBef>
                <a:spcPts val="0"/>
              </a:spcBef>
              <a:spcAft>
                <a:spcPts val="0"/>
              </a:spcAft>
              <a:buClr>
                <a:srgbClr val="233047"/>
              </a:buClr>
              <a:buSzPts val="1250"/>
              <a:buFont typeface="Calibri"/>
              <a:buNone/>
            </a:pPr>
            <a:r>
              <a:rPr lang="en-US" sz="1250" b="0" i="0" u="none" strike="noStrike" cap="none">
                <a:solidFill>
                  <a:srgbClr val="233047"/>
                </a:solidFill>
                <a:latin typeface="Calibri"/>
                <a:ea typeface="Calibri"/>
                <a:cs typeface="Calibri"/>
                <a:sym typeface="Calibri"/>
              </a:rPr>
              <a:t>The excitement and welcome the candidate felt with the broker never lands.</a:t>
            </a:r>
            <a:endParaRPr sz="1250" b="0" i="0" u="none" strike="noStrike" cap="none">
              <a:solidFill>
                <a:schemeClr val="dk1"/>
              </a:solidFill>
              <a:latin typeface="Calibri"/>
              <a:ea typeface="Calibri"/>
              <a:cs typeface="Calibri"/>
              <a:sym typeface="Calibri"/>
            </a:endParaRPr>
          </a:p>
        </p:txBody>
      </p:sp>
      <p:sp>
        <p:nvSpPr>
          <p:cNvPr id="108" name="Google Shape;108;p6"/>
          <p:cNvSpPr/>
          <p:nvPr/>
        </p:nvSpPr>
        <p:spPr>
          <a:xfrm>
            <a:off x="457200" y="6446520"/>
            <a:ext cx="7315200" cy="274320"/>
          </a:xfrm>
          <a:prstGeom prst="rect">
            <a:avLst/>
          </a:prstGeom>
          <a:noFill/>
          <a:ln>
            <a:noFill/>
          </a:ln>
        </p:spPr>
        <p:txBody>
          <a:bodyPr spcFirstLastPara="1" wrap="square" lIns="0" tIns="0" rIns="0" bIns="0" anchor="ctr" anchorCtr="0">
            <a:noAutofit/>
          </a:bodyPr>
          <a:lstStyle/>
          <a:p>
            <a:pPr marL="0" marR="0" lvl="0" indent="0" algn="l" rtl="0">
              <a:spcBef>
                <a:spcPts val="0"/>
              </a:spcBef>
              <a:spcAft>
                <a:spcPts val="0"/>
              </a:spcAft>
              <a:buClr>
                <a:srgbClr val="5B6B8C"/>
              </a:buClr>
              <a:buSzPts val="1000"/>
              <a:buFont typeface="Calibri"/>
              <a:buNone/>
            </a:pPr>
            <a:r>
              <a:rPr lang="en-US" sz="1000" b="0" i="0" u="none" strike="noStrike" cap="none">
                <a:solidFill>
                  <a:srgbClr val="5B6B8C"/>
                </a:solidFill>
                <a:latin typeface="Calibri"/>
                <a:ea typeface="Calibri"/>
                <a:cs typeface="Calibri"/>
                <a:sym typeface="Calibri"/>
              </a:rPr>
              <a:t>FBA BOS Mastermind  –  Intro to ZOR</a:t>
            </a:r>
            <a:endParaRPr sz="1000" b="0" i="0" u="none" strike="noStrike" cap="none">
              <a:solidFill>
                <a:schemeClr val="dk1"/>
              </a:solidFill>
              <a:latin typeface="Calibri"/>
              <a:ea typeface="Calibri"/>
              <a:cs typeface="Calibri"/>
              <a:sym typeface="Calibri"/>
            </a:endParaRPr>
          </a:p>
        </p:txBody>
      </p:sp>
      <p:sp>
        <p:nvSpPr>
          <p:cNvPr id="109" name="Google Shape;109;p6"/>
          <p:cNvSpPr/>
          <p:nvPr/>
        </p:nvSpPr>
        <p:spPr>
          <a:xfrm>
            <a:off x="11274552" y="6446520"/>
            <a:ext cx="548640" cy="274320"/>
          </a:xfrm>
          <a:prstGeom prst="rect">
            <a:avLst/>
          </a:prstGeom>
          <a:noFill/>
          <a:ln>
            <a:noFill/>
          </a:ln>
        </p:spPr>
        <p:txBody>
          <a:bodyPr spcFirstLastPara="1" wrap="square" lIns="0" tIns="0" rIns="0" bIns="0" anchor="ctr" anchorCtr="0">
            <a:noAutofit/>
          </a:bodyPr>
          <a:lstStyle/>
          <a:p>
            <a:pPr marL="0" marR="0" lvl="0" indent="0" algn="r" rtl="0">
              <a:spcBef>
                <a:spcPts val="0"/>
              </a:spcBef>
              <a:spcAft>
                <a:spcPts val="0"/>
              </a:spcAft>
              <a:buClr>
                <a:srgbClr val="5B6B8C"/>
              </a:buClr>
              <a:buSzPts val="1000"/>
              <a:buFont typeface="Calibri"/>
              <a:buNone/>
            </a:pPr>
            <a:r>
              <a:rPr lang="en-US" sz="1000" b="0" i="0" u="none" strike="noStrike" cap="none">
                <a:solidFill>
                  <a:srgbClr val="5B6B8C"/>
                </a:solidFill>
                <a:latin typeface="Calibri"/>
                <a:ea typeface="Calibri"/>
                <a:cs typeface="Calibri"/>
                <a:sym typeface="Calibri"/>
              </a:rPr>
              <a:t>4</a:t>
            </a:r>
            <a:endParaRPr sz="1000" b="0" i="0" u="none" strike="noStrike" cap="none">
              <a:solidFill>
                <a:schemeClr val="dk1"/>
              </a:solidFill>
              <a:latin typeface="Calibri"/>
              <a:ea typeface="Calibri"/>
              <a:cs typeface="Calibri"/>
              <a:sym typeface="Calibri"/>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Shape 114"/>
        <p:cNvGrpSpPr/>
        <p:nvPr/>
      </p:nvGrpSpPr>
      <p:grpSpPr>
        <a:xfrm>
          <a:off x="0" y="0"/>
          <a:ext cx="0" cy="0"/>
          <a:chOff x="0" y="0"/>
          <a:chExt cx="0" cy="0"/>
        </a:xfrm>
      </p:grpSpPr>
      <p:sp>
        <p:nvSpPr>
          <p:cNvPr id="115" name="Google Shape;115;p7"/>
          <p:cNvSpPr/>
          <p:nvPr/>
        </p:nvSpPr>
        <p:spPr>
          <a:xfrm>
            <a:off x="640080" y="457200"/>
            <a:ext cx="10515600" cy="640080"/>
          </a:xfrm>
          <a:prstGeom prst="rect">
            <a:avLst/>
          </a:prstGeom>
          <a:noFill/>
          <a:ln>
            <a:noFill/>
          </a:ln>
        </p:spPr>
        <p:txBody>
          <a:bodyPr spcFirstLastPara="1" wrap="square" lIns="0" tIns="0" rIns="0" bIns="0" anchor="ctr" anchorCtr="0">
            <a:noAutofit/>
          </a:bodyPr>
          <a:lstStyle/>
          <a:p>
            <a:pPr marL="0" marR="0" lvl="0" indent="0" algn="l" rtl="0">
              <a:spcBef>
                <a:spcPts val="0"/>
              </a:spcBef>
              <a:spcAft>
                <a:spcPts val="0"/>
              </a:spcAft>
              <a:buClr>
                <a:srgbClr val="1E2761"/>
              </a:buClr>
              <a:buSzPts val="3200"/>
              <a:buFont typeface="Cambria"/>
              <a:buNone/>
            </a:pPr>
            <a:r>
              <a:rPr lang="en-US" sz="3200" b="1" i="0" u="none" strike="noStrike" cap="none">
                <a:solidFill>
                  <a:srgbClr val="1E2761"/>
                </a:solidFill>
                <a:latin typeface="Cambria"/>
                <a:ea typeface="Cambria"/>
                <a:cs typeface="Cambria"/>
                <a:sym typeface="Cambria"/>
              </a:rPr>
              <a:t>The Broker's Blind Spot</a:t>
            </a:r>
            <a:endParaRPr sz="3200" b="0" i="0" u="none" strike="noStrike" cap="none">
              <a:solidFill>
                <a:schemeClr val="dk1"/>
              </a:solidFill>
              <a:latin typeface="Calibri"/>
              <a:ea typeface="Calibri"/>
              <a:cs typeface="Calibri"/>
              <a:sym typeface="Calibri"/>
            </a:endParaRPr>
          </a:p>
        </p:txBody>
      </p:sp>
      <p:sp>
        <p:nvSpPr>
          <p:cNvPr id="116" name="Google Shape;116;p7"/>
          <p:cNvSpPr/>
          <p:nvPr/>
        </p:nvSpPr>
        <p:spPr>
          <a:xfrm>
            <a:off x="640080" y="1097280"/>
            <a:ext cx="10058400" cy="457200"/>
          </a:xfrm>
          <a:prstGeom prst="rect">
            <a:avLst/>
          </a:prstGeom>
          <a:noFill/>
          <a:ln>
            <a:noFill/>
          </a:ln>
        </p:spPr>
        <p:txBody>
          <a:bodyPr spcFirstLastPara="1" wrap="square" lIns="0" tIns="0" rIns="0" bIns="0" anchor="ctr" anchorCtr="0">
            <a:noAutofit/>
          </a:bodyPr>
          <a:lstStyle/>
          <a:p>
            <a:pPr marL="0" marR="0" lvl="0" indent="0" algn="l" rtl="0">
              <a:spcBef>
                <a:spcPts val="0"/>
              </a:spcBef>
              <a:spcAft>
                <a:spcPts val="0"/>
              </a:spcAft>
              <a:buClr>
                <a:srgbClr val="5B6B8C"/>
              </a:buClr>
              <a:buSzPts val="1500"/>
              <a:buFont typeface="Calibri"/>
              <a:buNone/>
            </a:pPr>
            <a:r>
              <a:rPr lang="en-US" sz="1500" b="0" i="0" u="none" strike="noStrike" cap="none">
                <a:solidFill>
                  <a:srgbClr val="5B6B8C"/>
                </a:solidFill>
                <a:latin typeface="Calibri"/>
                <a:ea typeface="Calibri"/>
                <a:cs typeface="Calibri"/>
                <a:sym typeface="Calibri"/>
              </a:rPr>
              <a:t>This is on us too. Registration sent is not the same as candidate handed off.</a:t>
            </a:r>
            <a:endParaRPr sz="1500" b="0" i="0" u="none" strike="noStrike" cap="none">
              <a:solidFill>
                <a:schemeClr val="dk1"/>
              </a:solidFill>
              <a:latin typeface="Calibri"/>
              <a:ea typeface="Calibri"/>
              <a:cs typeface="Calibri"/>
              <a:sym typeface="Calibri"/>
            </a:endParaRPr>
          </a:p>
        </p:txBody>
      </p:sp>
      <p:sp>
        <p:nvSpPr>
          <p:cNvPr id="117" name="Google Shape;117;p7"/>
          <p:cNvSpPr/>
          <p:nvPr/>
        </p:nvSpPr>
        <p:spPr>
          <a:xfrm>
            <a:off x="640080" y="2011680"/>
            <a:ext cx="5120640" cy="3931920"/>
          </a:xfrm>
          <a:prstGeom prst="roundRect">
            <a:avLst>
              <a:gd name="adj" fmla="val 2326"/>
            </a:avLst>
          </a:prstGeom>
          <a:solidFill>
            <a:srgbClr val="F4F7F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8" name="Google Shape;118;p7"/>
          <p:cNvSpPr/>
          <p:nvPr/>
        </p:nvSpPr>
        <p:spPr>
          <a:xfrm>
            <a:off x="1005840" y="2377440"/>
            <a:ext cx="685800" cy="685800"/>
          </a:xfrm>
          <a:prstGeom prst="ellipse">
            <a:avLst/>
          </a:prstGeom>
          <a:solidFill>
            <a:srgbClr val="D9DEE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pic>
        <p:nvPicPr>
          <p:cNvPr id="119" name="Google Shape;119;p7" descr="preencoded.png"/>
          <p:cNvPicPr preferRelativeResize="0"/>
          <p:nvPr/>
        </p:nvPicPr>
        <p:blipFill rotWithShape="1">
          <a:blip r:embed="rId3">
            <a:alphaModFix/>
          </a:blip>
          <a:srcRect/>
          <a:stretch/>
        </p:blipFill>
        <p:spPr>
          <a:xfrm>
            <a:off x="1184148" y="2555748"/>
            <a:ext cx="329184" cy="329184"/>
          </a:xfrm>
          <a:prstGeom prst="rect">
            <a:avLst/>
          </a:prstGeom>
          <a:noFill/>
          <a:ln>
            <a:noFill/>
          </a:ln>
        </p:spPr>
      </p:pic>
      <p:sp>
        <p:nvSpPr>
          <p:cNvPr id="120" name="Google Shape;120;p7"/>
          <p:cNvSpPr/>
          <p:nvPr/>
        </p:nvSpPr>
        <p:spPr>
          <a:xfrm>
            <a:off x="1874520" y="2468880"/>
            <a:ext cx="3566160" cy="548640"/>
          </a:xfrm>
          <a:prstGeom prst="rect">
            <a:avLst/>
          </a:prstGeom>
          <a:noFill/>
          <a:ln>
            <a:noFill/>
          </a:ln>
        </p:spPr>
        <p:txBody>
          <a:bodyPr spcFirstLastPara="1" wrap="square" lIns="0" tIns="0" rIns="0" bIns="0" anchor="ctr" anchorCtr="0">
            <a:noAutofit/>
          </a:bodyPr>
          <a:lstStyle/>
          <a:p>
            <a:pPr marL="0" marR="0" lvl="0" indent="0" algn="l" rtl="0">
              <a:spcBef>
                <a:spcPts val="0"/>
              </a:spcBef>
              <a:spcAft>
                <a:spcPts val="0"/>
              </a:spcAft>
              <a:buClr>
                <a:srgbClr val="1E2761"/>
              </a:buClr>
              <a:buSzPts val="1800"/>
              <a:buFont typeface="Cambria"/>
              <a:buNone/>
            </a:pPr>
            <a:r>
              <a:rPr lang="en-US" sz="1800" b="1" i="0" u="none" strike="noStrike" cap="none">
                <a:solidFill>
                  <a:srgbClr val="1E2761"/>
                </a:solidFill>
                <a:latin typeface="Cambria"/>
                <a:ea typeface="Cambria"/>
                <a:cs typeface="Cambria"/>
                <a:sym typeface="Cambria"/>
              </a:rPr>
              <a:t>What Often Happens</a:t>
            </a:r>
            <a:endParaRPr sz="1800" b="0" i="0" u="none" strike="noStrike" cap="none">
              <a:solidFill>
                <a:schemeClr val="dk1"/>
              </a:solidFill>
              <a:latin typeface="Calibri"/>
              <a:ea typeface="Calibri"/>
              <a:cs typeface="Calibri"/>
              <a:sym typeface="Calibri"/>
            </a:endParaRPr>
          </a:p>
        </p:txBody>
      </p:sp>
      <p:sp>
        <p:nvSpPr>
          <p:cNvPr id="121" name="Google Shape;121;p7"/>
          <p:cNvSpPr/>
          <p:nvPr/>
        </p:nvSpPr>
        <p:spPr>
          <a:xfrm>
            <a:off x="1005840" y="3246120"/>
            <a:ext cx="4389120" cy="2468880"/>
          </a:xfrm>
          <a:prstGeom prst="rect">
            <a:avLst/>
          </a:prstGeom>
          <a:noFill/>
          <a:ln>
            <a:noFill/>
          </a:ln>
        </p:spPr>
        <p:txBody>
          <a:bodyPr spcFirstLastPara="1" wrap="square" lIns="0" tIns="0" rIns="0" bIns="0" anchor="ctr" anchorCtr="0">
            <a:noAutofit/>
          </a:bodyPr>
          <a:lstStyle/>
          <a:p>
            <a:pPr marL="342900" marR="0" lvl="0" indent="-342900" algn="l" rtl="0">
              <a:lnSpc>
                <a:spcPct val="115000"/>
              </a:lnSpc>
              <a:spcBef>
                <a:spcPts val="0"/>
              </a:spcBef>
              <a:spcAft>
                <a:spcPts val="0"/>
              </a:spcAft>
              <a:buClr>
                <a:srgbClr val="233047"/>
              </a:buClr>
              <a:buSzPts val="1400"/>
              <a:buFont typeface="Calibri"/>
              <a:buChar char="•"/>
            </a:pPr>
            <a:r>
              <a:rPr lang="en-US" sz="1400" b="0" i="0" u="none" strike="noStrike" cap="none">
                <a:solidFill>
                  <a:srgbClr val="233047"/>
                </a:solidFill>
                <a:latin typeface="Calibri"/>
                <a:ea typeface="Calibri"/>
                <a:cs typeface="Calibri"/>
                <a:sym typeface="Calibri"/>
              </a:rPr>
              <a:t>Registration form goes in — that's treated as “done”</a:t>
            </a:r>
            <a:endParaRPr sz="1400" b="0" i="0" u="none" strike="noStrike" cap="none">
              <a:solidFill>
                <a:schemeClr val="dk1"/>
              </a:solidFill>
              <a:latin typeface="Calibri"/>
              <a:ea typeface="Calibri"/>
              <a:cs typeface="Calibri"/>
              <a:sym typeface="Calibri"/>
            </a:endParaRPr>
          </a:p>
          <a:p>
            <a:pPr marL="342900" marR="0" lvl="0" indent="-342900" algn="l" rtl="0">
              <a:lnSpc>
                <a:spcPct val="115000"/>
              </a:lnSpc>
              <a:spcBef>
                <a:spcPts val="1000"/>
              </a:spcBef>
              <a:spcAft>
                <a:spcPts val="0"/>
              </a:spcAft>
              <a:buClr>
                <a:srgbClr val="233047"/>
              </a:buClr>
              <a:buSzPts val="1400"/>
              <a:buFont typeface="Calibri"/>
              <a:buChar char="•"/>
            </a:pPr>
            <a:r>
              <a:rPr lang="en-US" sz="1400" b="0" i="0" u="none" strike="noStrike" cap="none">
                <a:solidFill>
                  <a:srgbClr val="233047"/>
                </a:solidFill>
                <a:latin typeface="Calibri"/>
                <a:ea typeface="Calibri"/>
                <a:cs typeface="Calibri"/>
                <a:sym typeface="Calibri"/>
              </a:rPr>
              <a:t>The candidate is passed to the ZOR by email only</a:t>
            </a:r>
            <a:endParaRPr sz="1400" b="0" i="0" u="none" strike="noStrike" cap="none">
              <a:solidFill>
                <a:schemeClr val="dk1"/>
              </a:solidFill>
              <a:latin typeface="Calibri"/>
              <a:ea typeface="Calibri"/>
              <a:cs typeface="Calibri"/>
              <a:sym typeface="Calibri"/>
            </a:endParaRPr>
          </a:p>
          <a:p>
            <a:pPr marL="342900" marR="0" lvl="0" indent="-342900" algn="l" rtl="0">
              <a:lnSpc>
                <a:spcPct val="115000"/>
              </a:lnSpc>
              <a:spcBef>
                <a:spcPts val="1000"/>
              </a:spcBef>
              <a:spcAft>
                <a:spcPts val="0"/>
              </a:spcAft>
              <a:buClr>
                <a:srgbClr val="233047"/>
              </a:buClr>
              <a:buSzPts val="1400"/>
              <a:buFont typeface="Calibri"/>
              <a:buChar char="•"/>
            </a:pPr>
            <a:r>
              <a:rPr lang="en-US" sz="1400" b="0" i="0" u="none" strike="noStrike" cap="none">
                <a:solidFill>
                  <a:srgbClr val="233047"/>
                </a:solidFill>
                <a:latin typeface="Calibri"/>
                <a:ea typeface="Calibri"/>
                <a:cs typeface="Calibri"/>
                <a:sym typeface="Calibri"/>
              </a:rPr>
              <a:t>No context, no story, no advocacy travels with it</a:t>
            </a:r>
            <a:endParaRPr sz="1400" b="0" i="0" u="none" strike="noStrike" cap="none">
              <a:solidFill>
                <a:schemeClr val="dk1"/>
              </a:solidFill>
              <a:latin typeface="Calibri"/>
              <a:ea typeface="Calibri"/>
              <a:cs typeface="Calibri"/>
              <a:sym typeface="Calibri"/>
            </a:endParaRPr>
          </a:p>
          <a:p>
            <a:pPr marL="342900" marR="0" lvl="0" indent="-342900" algn="l" rtl="0">
              <a:lnSpc>
                <a:spcPct val="115000"/>
              </a:lnSpc>
              <a:spcBef>
                <a:spcPts val="1000"/>
              </a:spcBef>
              <a:spcAft>
                <a:spcPts val="0"/>
              </a:spcAft>
              <a:buClr>
                <a:srgbClr val="233047"/>
              </a:buClr>
              <a:buSzPts val="1400"/>
              <a:buFont typeface="Calibri"/>
              <a:buChar char="•"/>
            </a:pPr>
            <a:r>
              <a:rPr lang="en-US" sz="1400" b="0" i="0" u="none" strike="noStrike" cap="none">
                <a:solidFill>
                  <a:srgbClr val="233047"/>
                </a:solidFill>
                <a:latin typeface="Calibri"/>
                <a:ea typeface="Calibri"/>
                <a:cs typeface="Calibri"/>
                <a:sym typeface="Calibri"/>
              </a:rPr>
              <a:t>Broker disengages right when the candidate needs them most</a:t>
            </a:r>
            <a:endParaRPr sz="1400" b="0" i="0" u="none" strike="noStrike" cap="none">
              <a:solidFill>
                <a:schemeClr val="dk1"/>
              </a:solidFill>
              <a:latin typeface="Calibri"/>
              <a:ea typeface="Calibri"/>
              <a:cs typeface="Calibri"/>
              <a:sym typeface="Calibri"/>
            </a:endParaRPr>
          </a:p>
        </p:txBody>
      </p:sp>
      <p:sp>
        <p:nvSpPr>
          <p:cNvPr id="122" name="Google Shape;122;p7"/>
          <p:cNvSpPr/>
          <p:nvPr/>
        </p:nvSpPr>
        <p:spPr>
          <a:xfrm>
            <a:off x="6080760" y="2011680"/>
            <a:ext cx="5468112" cy="3931920"/>
          </a:xfrm>
          <a:prstGeom prst="roundRect">
            <a:avLst>
              <a:gd name="adj" fmla="val 2326"/>
            </a:avLst>
          </a:prstGeom>
          <a:solidFill>
            <a:srgbClr val="1E276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3" name="Google Shape;123;p7"/>
          <p:cNvSpPr/>
          <p:nvPr/>
        </p:nvSpPr>
        <p:spPr>
          <a:xfrm>
            <a:off x="6446520" y="2377440"/>
            <a:ext cx="4736592" cy="457200"/>
          </a:xfrm>
          <a:prstGeom prst="rect">
            <a:avLst/>
          </a:prstGeom>
          <a:noFill/>
          <a:ln>
            <a:noFill/>
          </a:ln>
        </p:spPr>
        <p:txBody>
          <a:bodyPr spcFirstLastPara="1" wrap="square" lIns="0" tIns="0" rIns="0" bIns="0" anchor="ctr" anchorCtr="0">
            <a:noAutofit/>
          </a:bodyPr>
          <a:lstStyle/>
          <a:p>
            <a:pPr marL="0" marR="0" lvl="0" indent="0" algn="l" rtl="0">
              <a:spcBef>
                <a:spcPts val="0"/>
              </a:spcBef>
              <a:spcAft>
                <a:spcPts val="0"/>
              </a:spcAft>
              <a:buClr>
                <a:srgbClr val="E8734A"/>
              </a:buClr>
              <a:buSzPts val="1800"/>
              <a:buFont typeface="Cambria"/>
              <a:buNone/>
            </a:pPr>
            <a:r>
              <a:rPr lang="en-US" sz="1800" b="1" i="0" u="none" strike="noStrike" cap="none">
                <a:solidFill>
                  <a:srgbClr val="E8734A"/>
                </a:solidFill>
                <a:latin typeface="Cambria"/>
                <a:ea typeface="Cambria"/>
                <a:cs typeface="Cambria"/>
                <a:sym typeface="Cambria"/>
              </a:rPr>
              <a:t>The Cost</a:t>
            </a:r>
            <a:endParaRPr sz="1800" b="0" i="0" u="none" strike="noStrike" cap="none">
              <a:solidFill>
                <a:schemeClr val="dk1"/>
              </a:solidFill>
              <a:latin typeface="Calibri"/>
              <a:ea typeface="Calibri"/>
              <a:cs typeface="Calibri"/>
              <a:sym typeface="Calibri"/>
            </a:endParaRPr>
          </a:p>
        </p:txBody>
      </p:sp>
      <p:sp>
        <p:nvSpPr>
          <p:cNvPr id="124" name="Google Shape;124;p7"/>
          <p:cNvSpPr/>
          <p:nvPr/>
        </p:nvSpPr>
        <p:spPr>
          <a:xfrm>
            <a:off x="6446520" y="2926080"/>
            <a:ext cx="4736592" cy="1554480"/>
          </a:xfrm>
          <a:prstGeom prst="rect">
            <a:avLst/>
          </a:prstGeom>
          <a:noFill/>
          <a:ln>
            <a:noFill/>
          </a:ln>
        </p:spPr>
        <p:txBody>
          <a:bodyPr spcFirstLastPara="1" wrap="square" lIns="0" tIns="0" rIns="0" bIns="0" anchor="ctr" anchorCtr="0">
            <a:noAutofit/>
          </a:bodyPr>
          <a:lstStyle/>
          <a:p>
            <a:pPr marL="0" marR="0" lvl="0" indent="0" algn="l" rtl="0">
              <a:lnSpc>
                <a:spcPct val="120000"/>
              </a:lnSpc>
              <a:spcBef>
                <a:spcPts val="0"/>
              </a:spcBef>
              <a:spcAft>
                <a:spcPts val="0"/>
              </a:spcAft>
              <a:buClr>
                <a:srgbClr val="FFFFFF"/>
              </a:buClr>
              <a:buSzPts val="1500"/>
              <a:buFont typeface="Calibri"/>
              <a:buNone/>
            </a:pPr>
            <a:r>
              <a:rPr lang="en-US" sz="1500" b="0" i="1" u="none" strike="noStrike" cap="none">
                <a:solidFill>
                  <a:srgbClr val="FFFFFF"/>
                </a:solidFill>
                <a:latin typeface="Calibri"/>
                <a:ea typeface="Calibri"/>
                <a:cs typeface="Calibri"/>
                <a:sym typeface="Calibri"/>
              </a:rPr>
              <a:t>“The ball” can't be passed by email alone. A sophisticated candidate reads silence as a signal — and in the time it takes the ZOR to notice a name in a queue, that candidate is already looking elsewhere.</a:t>
            </a:r>
            <a:endParaRPr sz="1500" b="0" i="0" u="none" strike="noStrike" cap="none">
              <a:solidFill>
                <a:schemeClr val="dk1"/>
              </a:solidFill>
              <a:latin typeface="Calibri"/>
              <a:ea typeface="Calibri"/>
              <a:cs typeface="Calibri"/>
              <a:sym typeface="Calibri"/>
            </a:endParaRPr>
          </a:p>
        </p:txBody>
      </p:sp>
      <p:cxnSp>
        <p:nvCxnSpPr>
          <p:cNvPr id="125" name="Google Shape;125;p7"/>
          <p:cNvCxnSpPr/>
          <p:nvPr/>
        </p:nvCxnSpPr>
        <p:spPr>
          <a:xfrm>
            <a:off x="6446520" y="4617720"/>
            <a:ext cx="4736592" cy="0"/>
          </a:xfrm>
          <a:prstGeom prst="straightConnector1">
            <a:avLst/>
          </a:prstGeom>
          <a:noFill/>
          <a:ln w="12700" cap="flat" cmpd="sng">
            <a:solidFill>
              <a:srgbClr val="CADCFC">
                <a:alpha val="34901"/>
              </a:srgbClr>
            </a:solidFill>
            <a:prstDash val="solid"/>
            <a:round/>
            <a:headEnd type="none" w="sm" len="sm"/>
            <a:tailEnd type="none" w="sm" len="sm"/>
          </a:ln>
        </p:spPr>
      </p:cxnSp>
      <p:sp>
        <p:nvSpPr>
          <p:cNvPr id="126" name="Google Shape;126;p7"/>
          <p:cNvSpPr/>
          <p:nvPr/>
        </p:nvSpPr>
        <p:spPr>
          <a:xfrm>
            <a:off x="6446520" y="4800600"/>
            <a:ext cx="4736592" cy="822960"/>
          </a:xfrm>
          <a:prstGeom prst="rect">
            <a:avLst/>
          </a:prstGeom>
          <a:noFill/>
          <a:ln>
            <a:noFill/>
          </a:ln>
        </p:spPr>
        <p:txBody>
          <a:bodyPr spcFirstLastPara="1" wrap="square" lIns="0" tIns="0" rIns="0" bIns="0" anchor="ctr" anchorCtr="0">
            <a:noAutofit/>
          </a:bodyPr>
          <a:lstStyle/>
          <a:p>
            <a:pPr marL="0" marR="0" lvl="0" indent="0" algn="l" rtl="0">
              <a:spcBef>
                <a:spcPts val="0"/>
              </a:spcBef>
              <a:spcAft>
                <a:spcPts val="0"/>
              </a:spcAft>
              <a:buClr>
                <a:srgbClr val="CADCFC"/>
              </a:buClr>
              <a:buSzPts val="1500"/>
              <a:buFont typeface="Calibri"/>
              <a:buNone/>
            </a:pPr>
            <a:r>
              <a:rPr lang="en-US" sz="1500" b="1" i="0" u="none" strike="noStrike" cap="none">
                <a:solidFill>
                  <a:srgbClr val="CADCFC"/>
                </a:solidFill>
                <a:latin typeface="Calibri"/>
                <a:ea typeface="Calibri"/>
                <a:cs typeface="Calibri"/>
                <a:sym typeface="Calibri"/>
              </a:rPr>
              <a:t>The fix isn't more forms. It's one phone call.</a:t>
            </a:r>
            <a:endParaRPr sz="1500" b="0" i="0" u="none" strike="noStrike" cap="none">
              <a:solidFill>
                <a:schemeClr val="dk1"/>
              </a:solidFill>
              <a:latin typeface="Calibri"/>
              <a:ea typeface="Calibri"/>
              <a:cs typeface="Calibri"/>
              <a:sym typeface="Calibri"/>
            </a:endParaRPr>
          </a:p>
        </p:txBody>
      </p:sp>
      <p:sp>
        <p:nvSpPr>
          <p:cNvPr id="127" name="Google Shape;127;p7"/>
          <p:cNvSpPr/>
          <p:nvPr/>
        </p:nvSpPr>
        <p:spPr>
          <a:xfrm>
            <a:off x="457200" y="6446520"/>
            <a:ext cx="7315200" cy="274320"/>
          </a:xfrm>
          <a:prstGeom prst="rect">
            <a:avLst/>
          </a:prstGeom>
          <a:noFill/>
          <a:ln>
            <a:noFill/>
          </a:ln>
        </p:spPr>
        <p:txBody>
          <a:bodyPr spcFirstLastPara="1" wrap="square" lIns="0" tIns="0" rIns="0" bIns="0" anchor="ctr" anchorCtr="0">
            <a:noAutofit/>
          </a:bodyPr>
          <a:lstStyle/>
          <a:p>
            <a:pPr marL="0" marR="0" lvl="0" indent="0" algn="l" rtl="0">
              <a:spcBef>
                <a:spcPts val="0"/>
              </a:spcBef>
              <a:spcAft>
                <a:spcPts val="0"/>
              </a:spcAft>
              <a:buClr>
                <a:srgbClr val="5B6B8C"/>
              </a:buClr>
              <a:buSzPts val="1000"/>
              <a:buFont typeface="Calibri"/>
              <a:buNone/>
            </a:pPr>
            <a:r>
              <a:rPr lang="en-US" sz="1000" b="0" i="0" u="none" strike="noStrike" cap="none">
                <a:solidFill>
                  <a:srgbClr val="5B6B8C"/>
                </a:solidFill>
                <a:latin typeface="Calibri"/>
                <a:ea typeface="Calibri"/>
                <a:cs typeface="Calibri"/>
                <a:sym typeface="Calibri"/>
              </a:rPr>
              <a:t>FBA BOS Mastermind  –  Intro to ZOR</a:t>
            </a:r>
            <a:endParaRPr sz="1000" b="0" i="0" u="none" strike="noStrike" cap="none">
              <a:solidFill>
                <a:schemeClr val="dk1"/>
              </a:solidFill>
              <a:latin typeface="Calibri"/>
              <a:ea typeface="Calibri"/>
              <a:cs typeface="Calibri"/>
              <a:sym typeface="Calibri"/>
            </a:endParaRPr>
          </a:p>
        </p:txBody>
      </p:sp>
      <p:sp>
        <p:nvSpPr>
          <p:cNvPr id="128" name="Google Shape;128;p7"/>
          <p:cNvSpPr/>
          <p:nvPr/>
        </p:nvSpPr>
        <p:spPr>
          <a:xfrm>
            <a:off x="11274552" y="6446520"/>
            <a:ext cx="548640" cy="274320"/>
          </a:xfrm>
          <a:prstGeom prst="rect">
            <a:avLst/>
          </a:prstGeom>
          <a:noFill/>
          <a:ln>
            <a:noFill/>
          </a:ln>
        </p:spPr>
        <p:txBody>
          <a:bodyPr spcFirstLastPara="1" wrap="square" lIns="0" tIns="0" rIns="0" bIns="0" anchor="ctr" anchorCtr="0">
            <a:noAutofit/>
          </a:bodyPr>
          <a:lstStyle/>
          <a:p>
            <a:pPr marL="0" marR="0" lvl="0" indent="0" algn="r" rtl="0">
              <a:spcBef>
                <a:spcPts val="0"/>
              </a:spcBef>
              <a:spcAft>
                <a:spcPts val="0"/>
              </a:spcAft>
              <a:buClr>
                <a:srgbClr val="5B6B8C"/>
              </a:buClr>
              <a:buSzPts val="1000"/>
              <a:buFont typeface="Calibri"/>
              <a:buNone/>
            </a:pPr>
            <a:r>
              <a:rPr lang="en-US" sz="1000" b="0" i="0" u="none" strike="noStrike" cap="none">
                <a:solidFill>
                  <a:srgbClr val="5B6B8C"/>
                </a:solidFill>
                <a:latin typeface="Calibri"/>
                <a:ea typeface="Calibri"/>
                <a:cs typeface="Calibri"/>
                <a:sym typeface="Calibri"/>
              </a:rPr>
              <a:t>5</a:t>
            </a:r>
            <a:endParaRPr sz="1000" b="0" i="0" u="none" strike="noStrike" cap="none">
              <a:solidFill>
                <a:schemeClr val="dk1"/>
              </a:solidFill>
              <a:latin typeface="Calibri"/>
              <a:ea typeface="Calibri"/>
              <a:cs typeface="Calibri"/>
              <a:sym typeface="Calibri"/>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Shape 133"/>
        <p:cNvGrpSpPr/>
        <p:nvPr/>
      </p:nvGrpSpPr>
      <p:grpSpPr>
        <a:xfrm>
          <a:off x="0" y="0"/>
          <a:ext cx="0" cy="0"/>
          <a:chOff x="0" y="0"/>
          <a:chExt cx="0" cy="0"/>
        </a:xfrm>
      </p:grpSpPr>
      <p:sp>
        <p:nvSpPr>
          <p:cNvPr id="134" name="Google Shape;134;p8"/>
          <p:cNvSpPr/>
          <p:nvPr/>
        </p:nvSpPr>
        <p:spPr>
          <a:xfrm>
            <a:off x="640080" y="457200"/>
            <a:ext cx="10515600" cy="640080"/>
          </a:xfrm>
          <a:prstGeom prst="rect">
            <a:avLst/>
          </a:prstGeom>
          <a:noFill/>
          <a:ln>
            <a:noFill/>
          </a:ln>
        </p:spPr>
        <p:txBody>
          <a:bodyPr spcFirstLastPara="1" wrap="square" lIns="0" tIns="0" rIns="0" bIns="0" anchor="ctr" anchorCtr="0">
            <a:noAutofit/>
          </a:bodyPr>
          <a:lstStyle/>
          <a:p>
            <a:pPr marL="0" marR="0" lvl="0" indent="0" algn="l" rtl="0">
              <a:spcBef>
                <a:spcPts val="0"/>
              </a:spcBef>
              <a:spcAft>
                <a:spcPts val="0"/>
              </a:spcAft>
              <a:buClr>
                <a:srgbClr val="1E2761"/>
              </a:buClr>
              <a:buSzPts val="3200"/>
              <a:buFont typeface="Cambria"/>
              <a:buNone/>
            </a:pPr>
            <a:r>
              <a:rPr lang="en-US" sz="3200" b="1" i="0" u="none" strike="noStrike" cap="none">
                <a:solidFill>
                  <a:srgbClr val="1E2761"/>
                </a:solidFill>
                <a:latin typeface="Cambria"/>
                <a:ea typeface="Cambria"/>
                <a:cs typeface="Cambria"/>
                <a:sym typeface="Cambria"/>
              </a:rPr>
              <a:t>The Playbook: Make the Call</a:t>
            </a:r>
            <a:endParaRPr sz="3200" b="0" i="0" u="none" strike="noStrike" cap="none">
              <a:solidFill>
                <a:schemeClr val="dk1"/>
              </a:solidFill>
              <a:latin typeface="Calibri"/>
              <a:ea typeface="Calibri"/>
              <a:cs typeface="Calibri"/>
              <a:sym typeface="Calibri"/>
            </a:endParaRPr>
          </a:p>
        </p:txBody>
      </p:sp>
      <p:sp>
        <p:nvSpPr>
          <p:cNvPr id="135" name="Google Shape;135;p8"/>
          <p:cNvSpPr/>
          <p:nvPr/>
        </p:nvSpPr>
        <p:spPr>
          <a:xfrm>
            <a:off x="640080" y="1097280"/>
            <a:ext cx="10058400" cy="457200"/>
          </a:xfrm>
          <a:prstGeom prst="rect">
            <a:avLst/>
          </a:prstGeom>
          <a:noFill/>
          <a:ln>
            <a:noFill/>
          </a:ln>
        </p:spPr>
        <p:txBody>
          <a:bodyPr spcFirstLastPara="1" wrap="square" lIns="0" tIns="0" rIns="0" bIns="0" anchor="ctr" anchorCtr="0">
            <a:noAutofit/>
          </a:bodyPr>
          <a:lstStyle/>
          <a:p>
            <a:pPr marL="0" marR="0" lvl="0" indent="0" algn="l" rtl="0">
              <a:spcBef>
                <a:spcPts val="0"/>
              </a:spcBef>
              <a:spcAft>
                <a:spcPts val="0"/>
              </a:spcAft>
              <a:buClr>
                <a:srgbClr val="5B6B8C"/>
              </a:buClr>
              <a:buSzPts val="1500"/>
              <a:buFont typeface="Calibri"/>
              <a:buNone/>
            </a:pPr>
            <a:r>
              <a:rPr lang="en-US" sz="1500" b="0" i="0" u="none" strike="noStrike" cap="none">
                <a:solidFill>
                  <a:srgbClr val="5B6B8C"/>
                </a:solidFill>
                <a:latin typeface="Calibri"/>
                <a:ea typeface="Calibri"/>
                <a:cs typeface="Calibri"/>
                <a:sym typeface="Calibri"/>
              </a:rPr>
              <a:t>Before — or right after — the registration lands, call the ZOR. Cover all five.</a:t>
            </a:r>
            <a:endParaRPr sz="1500" b="0" i="0" u="none" strike="noStrike" cap="none">
              <a:solidFill>
                <a:schemeClr val="dk1"/>
              </a:solidFill>
              <a:latin typeface="Calibri"/>
              <a:ea typeface="Calibri"/>
              <a:cs typeface="Calibri"/>
              <a:sym typeface="Calibri"/>
            </a:endParaRPr>
          </a:p>
        </p:txBody>
      </p:sp>
      <p:sp>
        <p:nvSpPr>
          <p:cNvPr id="136" name="Google Shape;136;p8"/>
          <p:cNvSpPr/>
          <p:nvPr/>
        </p:nvSpPr>
        <p:spPr>
          <a:xfrm>
            <a:off x="640080" y="2057400"/>
            <a:ext cx="1188720" cy="1188720"/>
          </a:xfrm>
          <a:prstGeom prst="ellipse">
            <a:avLst/>
          </a:prstGeom>
          <a:solidFill>
            <a:srgbClr val="E8734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pic>
        <p:nvPicPr>
          <p:cNvPr id="137" name="Google Shape;137;p8" descr="preencoded.png"/>
          <p:cNvPicPr preferRelativeResize="0"/>
          <p:nvPr/>
        </p:nvPicPr>
        <p:blipFill rotWithShape="1">
          <a:blip r:embed="rId3">
            <a:alphaModFix/>
          </a:blip>
          <a:srcRect/>
          <a:stretch/>
        </p:blipFill>
        <p:spPr>
          <a:xfrm>
            <a:off x="949147" y="2366467"/>
            <a:ext cx="570586" cy="570586"/>
          </a:xfrm>
          <a:prstGeom prst="rect">
            <a:avLst/>
          </a:prstGeom>
          <a:noFill/>
          <a:ln>
            <a:noFill/>
          </a:ln>
        </p:spPr>
      </p:pic>
      <p:sp>
        <p:nvSpPr>
          <p:cNvPr id="138" name="Google Shape;138;p8"/>
          <p:cNvSpPr/>
          <p:nvPr/>
        </p:nvSpPr>
        <p:spPr>
          <a:xfrm>
            <a:off x="2148840" y="2011680"/>
            <a:ext cx="9326880" cy="713232"/>
          </a:xfrm>
          <a:prstGeom prst="roundRect">
            <a:avLst>
              <a:gd name="adj" fmla="val 10256"/>
            </a:avLst>
          </a:prstGeom>
          <a:solidFill>
            <a:srgbClr val="F4F7F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9" name="Google Shape;139;p8"/>
          <p:cNvSpPr/>
          <p:nvPr/>
        </p:nvSpPr>
        <p:spPr>
          <a:xfrm>
            <a:off x="2331720" y="2011680"/>
            <a:ext cx="457200" cy="713232"/>
          </a:xfrm>
          <a:prstGeom prst="rect">
            <a:avLst/>
          </a:prstGeom>
          <a:noFill/>
          <a:ln>
            <a:noFill/>
          </a:ln>
        </p:spPr>
        <p:txBody>
          <a:bodyPr spcFirstLastPara="1" wrap="square" lIns="0" tIns="0" rIns="0" bIns="0" anchor="ctr" anchorCtr="0">
            <a:noAutofit/>
          </a:bodyPr>
          <a:lstStyle/>
          <a:p>
            <a:pPr marL="0" marR="0" lvl="0" indent="0" algn="l" rtl="0">
              <a:spcBef>
                <a:spcPts val="0"/>
              </a:spcBef>
              <a:spcAft>
                <a:spcPts val="0"/>
              </a:spcAft>
              <a:buClr>
                <a:srgbClr val="E8734A"/>
              </a:buClr>
              <a:buSzPts val="2000"/>
              <a:buFont typeface="Cambria"/>
              <a:buNone/>
            </a:pPr>
            <a:r>
              <a:rPr lang="en-US" sz="2000" b="1" i="0" u="none" strike="noStrike" cap="none">
                <a:solidFill>
                  <a:srgbClr val="E8734A"/>
                </a:solidFill>
                <a:latin typeface="Cambria"/>
                <a:ea typeface="Cambria"/>
                <a:cs typeface="Cambria"/>
                <a:sym typeface="Cambria"/>
              </a:rPr>
              <a:t>1</a:t>
            </a:r>
            <a:endParaRPr sz="2000" b="0" i="0" u="none" strike="noStrike" cap="none">
              <a:solidFill>
                <a:schemeClr val="dk1"/>
              </a:solidFill>
              <a:latin typeface="Calibri"/>
              <a:ea typeface="Calibri"/>
              <a:cs typeface="Calibri"/>
              <a:sym typeface="Calibri"/>
            </a:endParaRPr>
          </a:p>
        </p:txBody>
      </p:sp>
      <p:sp>
        <p:nvSpPr>
          <p:cNvPr id="140" name="Google Shape;140;p8"/>
          <p:cNvSpPr/>
          <p:nvPr/>
        </p:nvSpPr>
        <p:spPr>
          <a:xfrm>
            <a:off x="2926080" y="2011680"/>
            <a:ext cx="8321040" cy="713232"/>
          </a:xfrm>
          <a:prstGeom prst="rect">
            <a:avLst/>
          </a:prstGeom>
          <a:noFill/>
          <a:ln>
            <a:noFill/>
          </a:ln>
        </p:spPr>
        <p:txBody>
          <a:bodyPr spcFirstLastPara="1" wrap="square" lIns="0" tIns="0" rIns="0" bIns="0" anchor="ctr" anchorCtr="0">
            <a:noAutofit/>
          </a:bodyPr>
          <a:lstStyle/>
          <a:p>
            <a:pPr marL="0" marR="0" lvl="0" indent="0" algn="l" rtl="0">
              <a:spcBef>
                <a:spcPts val="0"/>
              </a:spcBef>
              <a:spcAft>
                <a:spcPts val="0"/>
              </a:spcAft>
              <a:buClr>
                <a:srgbClr val="233047"/>
              </a:buClr>
              <a:buSzPts val="1450"/>
              <a:buFont typeface="Calibri"/>
              <a:buNone/>
            </a:pPr>
            <a:r>
              <a:rPr lang="en-US" sz="1450" b="0" i="0" u="none" strike="noStrike" cap="none">
                <a:solidFill>
                  <a:srgbClr val="233047"/>
                </a:solidFill>
                <a:latin typeface="Calibri"/>
                <a:ea typeface="Calibri"/>
                <a:cs typeface="Calibri"/>
                <a:sym typeface="Calibri"/>
              </a:rPr>
              <a:t>Why this candidate is a strong fit for the brand</a:t>
            </a:r>
            <a:endParaRPr sz="1450" b="0" i="0" u="none" strike="noStrike" cap="none">
              <a:solidFill>
                <a:schemeClr val="dk1"/>
              </a:solidFill>
              <a:latin typeface="Calibri"/>
              <a:ea typeface="Calibri"/>
              <a:cs typeface="Calibri"/>
              <a:sym typeface="Calibri"/>
            </a:endParaRPr>
          </a:p>
        </p:txBody>
      </p:sp>
      <p:sp>
        <p:nvSpPr>
          <p:cNvPr id="141" name="Google Shape;141;p8"/>
          <p:cNvSpPr/>
          <p:nvPr/>
        </p:nvSpPr>
        <p:spPr>
          <a:xfrm>
            <a:off x="2148840" y="2779776"/>
            <a:ext cx="9326880" cy="713232"/>
          </a:xfrm>
          <a:prstGeom prst="roundRect">
            <a:avLst>
              <a:gd name="adj" fmla="val 10256"/>
            </a:avLst>
          </a:pr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2" name="Google Shape;142;p8"/>
          <p:cNvSpPr/>
          <p:nvPr/>
        </p:nvSpPr>
        <p:spPr>
          <a:xfrm>
            <a:off x="2331720" y="2779776"/>
            <a:ext cx="457200" cy="713232"/>
          </a:xfrm>
          <a:prstGeom prst="rect">
            <a:avLst/>
          </a:prstGeom>
          <a:noFill/>
          <a:ln>
            <a:noFill/>
          </a:ln>
        </p:spPr>
        <p:txBody>
          <a:bodyPr spcFirstLastPara="1" wrap="square" lIns="0" tIns="0" rIns="0" bIns="0" anchor="ctr" anchorCtr="0">
            <a:noAutofit/>
          </a:bodyPr>
          <a:lstStyle/>
          <a:p>
            <a:pPr marL="0" marR="0" lvl="0" indent="0" algn="l" rtl="0">
              <a:spcBef>
                <a:spcPts val="0"/>
              </a:spcBef>
              <a:spcAft>
                <a:spcPts val="0"/>
              </a:spcAft>
              <a:buClr>
                <a:srgbClr val="E8734A"/>
              </a:buClr>
              <a:buSzPts val="2000"/>
              <a:buFont typeface="Cambria"/>
              <a:buNone/>
            </a:pPr>
            <a:r>
              <a:rPr lang="en-US" sz="2000" b="1" i="0" u="none" strike="noStrike" cap="none">
                <a:solidFill>
                  <a:srgbClr val="E8734A"/>
                </a:solidFill>
                <a:latin typeface="Cambria"/>
                <a:ea typeface="Cambria"/>
                <a:cs typeface="Cambria"/>
                <a:sym typeface="Cambria"/>
              </a:rPr>
              <a:t>2</a:t>
            </a:r>
            <a:endParaRPr sz="2000" b="0" i="0" u="none" strike="noStrike" cap="none">
              <a:solidFill>
                <a:schemeClr val="dk1"/>
              </a:solidFill>
              <a:latin typeface="Calibri"/>
              <a:ea typeface="Calibri"/>
              <a:cs typeface="Calibri"/>
              <a:sym typeface="Calibri"/>
            </a:endParaRPr>
          </a:p>
        </p:txBody>
      </p:sp>
      <p:sp>
        <p:nvSpPr>
          <p:cNvPr id="143" name="Google Shape;143;p8"/>
          <p:cNvSpPr/>
          <p:nvPr/>
        </p:nvSpPr>
        <p:spPr>
          <a:xfrm>
            <a:off x="2926080" y="2779776"/>
            <a:ext cx="8321040" cy="713232"/>
          </a:xfrm>
          <a:prstGeom prst="rect">
            <a:avLst/>
          </a:prstGeom>
          <a:noFill/>
          <a:ln>
            <a:noFill/>
          </a:ln>
        </p:spPr>
        <p:txBody>
          <a:bodyPr spcFirstLastPara="1" wrap="square" lIns="0" tIns="0" rIns="0" bIns="0" anchor="ctr" anchorCtr="0">
            <a:noAutofit/>
          </a:bodyPr>
          <a:lstStyle/>
          <a:p>
            <a:pPr marL="0" marR="0" lvl="0" indent="0" algn="l" rtl="0">
              <a:spcBef>
                <a:spcPts val="0"/>
              </a:spcBef>
              <a:spcAft>
                <a:spcPts val="0"/>
              </a:spcAft>
              <a:buClr>
                <a:srgbClr val="233047"/>
              </a:buClr>
              <a:buSzPts val="1450"/>
              <a:buFont typeface="Calibri"/>
              <a:buNone/>
            </a:pPr>
            <a:r>
              <a:rPr lang="en-US" sz="1450" b="0" i="0" u="none" strike="noStrike" cap="none">
                <a:solidFill>
                  <a:srgbClr val="233047"/>
                </a:solidFill>
                <a:latin typeface="Calibri"/>
                <a:ea typeface="Calibri"/>
                <a:cs typeface="Calibri"/>
                <a:sym typeface="Calibri"/>
              </a:rPr>
              <a:t>Their level of qualification — financial and operational readiness</a:t>
            </a:r>
            <a:endParaRPr sz="1450" b="0" i="0" u="none" strike="noStrike" cap="none">
              <a:solidFill>
                <a:schemeClr val="dk1"/>
              </a:solidFill>
              <a:latin typeface="Calibri"/>
              <a:ea typeface="Calibri"/>
              <a:cs typeface="Calibri"/>
              <a:sym typeface="Calibri"/>
            </a:endParaRPr>
          </a:p>
        </p:txBody>
      </p:sp>
      <p:sp>
        <p:nvSpPr>
          <p:cNvPr id="144" name="Google Shape;144;p8"/>
          <p:cNvSpPr/>
          <p:nvPr/>
        </p:nvSpPr>
        <p:spPr>
          <a:xfrm>
            <a:off x="2148840" y="3547872"/>
            <a:ext cx="9326880" cy="713232"/>
          </a:xfrm>
          <a:prstGeom prst="roundRect">
            <a:avLst>
              <a:gd name="adj" fmla="val 10256"/>
            </a:avLst>
          </a:prstGeom>
          <a:solidFill>
            <a:srgbClr val="F4F7F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5" name="Google Shape;145;p8"/>
          <p:cNvSpPr/>
          <p:nvPr/>
        </p:nvSpPr>
        <p:spPr>
          <a:xfrm>
            <a:off x="2331720" y="3547872"/>
            <a:ext cx="457200" cy="713232"/>
          </a:xfrm>
          <a:prstGeom prst="rect">
            <a:avLst/>
          </a:prstGeom>
          <a:noFill/>
          <a:ln>
            <a:noFill/>
          </a:ln>
        </p:spPr>
        <p:txBody>
          <a:bodyPr spcFirstLastPara="1" wrap="square" lIns="0" tIns="0" rIns="0" bIns="0" anchor="ctr" anchorCtr="0">
            <a:noAutofit/>
          </a:bodyPr>
          <a:lstStyle/>
          <a:p>
            <a:pPr marL="0" marR="0" lvl="0" indent="0" algn="l" rtl="0">
              <a:spcBef>
                <a:spcPts val="0"/>
              </a:spcBef>
              <a:spcAft>
                <a:spcPts val="0"/>
              </a:spcAft>
              <a:buClr>
                <a:srgbClr val="E8734A"/>
              </a:buClr>
              <a:buSzPts val="2000"/>
              <a:buFont typeface="Cambria"/>
              <a:buNone/>
            </a:pPr>
            <a:r>
              <a:rPr lang="en-US" sz="2000" b="1" i="0" u="none" strike="noStrike" cap="none">
                <a:solidFill>
                  <a:srgbClr val="E8734A"/>
                </a:solidFill>
                <a:latin typeface="Cambria"/>
                <a:ea typeface="Cambria"/>
                <a:cs typeface="Cambria"/>
                <a:sym typeface="Cambria"/>
              </a:rPr>
              <a:t>3</a:t>
            </a:r>
            <a:endParaRPr sz="2000" b="0" i="0" u="none" strike="noStrike" cap="none">
              <a:solidFill>
                <a:schemeClr val="dk1"/>
              </a:solidFill>
              <a:latin typeface="Calibri"/>
              <a:ea typeface="Calibri"/>
              <a:cs typeface="Calibri"/>
              <a:sym typeface="Calibri"/>
            </a:endParaRPr>
          </a:p>
        </p:txBody>
      </p:sp>
      <p:sp>
        <p:nvSpPr>
          <p:cNvPr id="146" name="Google Shape;146;p8"/>
          <p:cNvSpPr/>
          <p:nvPr/>
        </p:nvSpPr>
        <p:spPr>
          <a:xfrm>
            <a:off x="2926080" y="3547872"/>
            <a:ext cx="8321040" cy="713232"/>
          </a:xfrm>
          <a:prstGeom prst="rect">
            <a:avLst/>
          </a:prstGeom>
          <a:noFill/>
          <a:ln>
            <a:noFill/>
          </a:ln>
        </p:spPr>
        <p:txBody>
          <a:bodyPr spcFirstLastPara="1" wrap="square" lIns="0" tIns="0" rIns="0" bIns="0" anchor="ctr" anchorCtr="0">
            <a:noAutofit/>
          </a:bodyPr>
          <a:lstStyle/>
          <a:p>
            <a:pPr marL="0" marR="0" lvl="0" indent="0" algn="l" rtl="0">
              <a:spcBef>
                <a:spcPts val="0"/>
              </a:spcBef>
              <a:spcAft>
                <a:spcPts val="0"/>
              </a:spcAft>
              <a:buClr>
                <a:srgbClr val="233047"/>
              </a:buClr>
              <a:buSzPts val="1450"/>
              <a:buFont typeface="Calibri"/>
              <a:buNone/>
            </a:pPr>
            <a:r>
              <a:rPr lang="en-US" sz="1450" b="0" i="0" u="none" strike="noStrike" cap="none">
                <a:solidFill>
                  <a:srgbClr val="233047"/>
                </a:solidFill>
                <a:latin typeface="Calibri"/>
                <a:ea typeface="Calibri"/>
                <a:cs typeface="Calibri"/>
                <a:sym typeface="Calibri"/>
              </a:rPr>
              <a:t>How much time you've invested with them so far</a:t>
            </a:r>
            <a:endParaRPr sz="1450" b="0" i="0" u="none" strike="noStrike" cap="none">
              <a:solidFill>
                <a:schemeClr val="dk1"/>
              </a:solidFill>
              <a:latin typeface="Calibri"/>
              <a:ea typeface="Calibri"/>
              <a:cs typeface="Calibri"/>
              <a:sym typeface="Calibri"/>
            </a:endParaRPr>
          </a:p>
        </p:txBody>
      </p:sp>
      <p:sp>
        <p:nvSpPr>
          <p:cNvPr id="147" name="Google Shape;147;p8"/>
          <p:cNvSpPr/>
          <p:nvPr/>
        </p:nvSpPr>
        <p:spPr>
          <a:xfrm>
            <a:off x="2148840" y="4315968"/>
            <a:ext cx="9326880" cy="713232"/>
          </a:xfrm>
          <a:prstGeom prst="roundRect">
            <a:avLst>
              <a:gd name="adj" fmla="val 10256"/>
            </a:avLst>
          </a:pr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8" name="Google Shape;148;p8"/>
          <p:cNvSpPr/>
          <p:nvPr/>
        </p:nvSpPr>
        <p:spPr>
          <a:xfrm>
            <a:off x="2331720" y="4315968"/>
            <a:ext cx="457200" cy="713232"/>
          </a:xfrm>
          <a:prstGeom prst="rect">
            <a:avLst/>
          </a:prstGeom>
          <a:noFill/>
          <a:ln>
            <a:noFill/>
          </a:ln>
        </p:spPr>
        <p:txBody>
          <a:bodyPr spcFirstLastPara="1" wrap="square" lIns="0" tIns="0" rIns="0" bIns="0" anchor="ctr" anchorCtr="0">
            <a:noAutofit/>
          </a:bodyPr>
          <a:lstStyle/>
          <a:p>
            <a:pPr marL="0" marR="0" lvl="0" indent="0" algn="l" rtl="0">
              <a:spcBef>
                <a:spcPts val="0"/>
              </a:spcBef>
              <a:spcAft>
                <a:spcPts val="0"/>
              </a:spcAft>
              <a:buClr>
                <a:srgbClr val="E8734A"/>
              </a:buClr>
              <a:buSzPts val="2000"/>
              <a:buFont typeface="Cambria"/>
              <a:buNone/>
            </a:pPr>
            <a:r>
              <a:rPr lang="en-US" sz="2000" b="1" i="0" u="none" strike="noStrike" cap="none">
                <a:solidFill>
                  <a:srgbClr val="E8734A"/>
                </a:solidFill>
                <a:latin typeface="Cambria"/>
                <a:ea typeface="Cambria"/>
                <a:cs typeface="Cambria"/>
                <a:sym typeface="Cambria"/>
              </a:rPr>
              <a:t>4</a:t>
            </a:r>
            <a:endParaRPr sz="2000" b="0" i="0" u="none" strike="noStrike" cap="none">
              <a:solidFill>
                <a:schemeClr val="dk1"/>
              </a:solidFill>
              <a:latin typeface="Calibri"/>
              <a:ea typeface="Calibri"/>
              <a:cs typeface="Calibri"/>
              <a:sym typeface="Calibri"/>
            </a:endParaRPr>
          </a:p>
        </p:txBody>
      </p:sp>
      <p:sp>
        <p:nvSpPr>
          <p:cNvPr id="149" name="Google Shape;149;p8"/>
          <p:cNvSpPr/>
          <p:nvPr/>
        </p:nvSpPr>
        <p:spPr>
          <a:xfrm>
            <a:off x="2926080" y="4315968"/>
            <a:ext cx="8321040" cy="713232"/>
          </a:xfrm>
          <a:prstGeom prst="rect">
            <a:avLst/>
          </a:prstGeom>
          <a:noFill/>
          <a:ln>
            <a:noFill/>
          </a:ln>
        </p:spPr>
        <p:txBody>
          <a:bodyPr spcFirstLastPara="1" wrap="square" lIns="0" tIns="0" rIns="0" bIns="0" anchor="ctr" anchorCtr="0">
            <a:noAutofit/>
          </a:bodyPr>
          <a:lstStyle/>
          <a:p>
            <a:pPr marL="0" marR="0" lvl="0" indent="0" algn="l" rtl="0">
              <a:spcBef>
                <a:spcPts val="0"/>
              </a:spcBef>
              <a:spcAft>
                <a:spcPts val="0"/>
              </a:spcAft>
              <a:buClr>
                <a:srgbClr val="233047"/>
              </a:buClr>
              <a:buSzPts val="1450"/>
              <a:buFont typeface="Calibri"/>
              <a:buNone/>
            </a:pPr>
            <a:r>
              <a:rPr lang="en-US" sz="1450" b="0" i="0" u="none" strike="noStrike" cap="none">
                <a:solidFill>
                  <a:srgbClr val="233047"/>
                </a:solidFill>
                <a:latin typeface="Calibri"/>
                <a:ea typeface="Calibri"/>
                <a:cs typeface="Calibri"/>
                <a:sym typeface="Calibri"/>
              </a:rPr>
              <a:t>Whether they're evaluating other brands right now</a:t>
            </a:r>
            <a:endParaRPr sz="1450" b="0" i="0" u="none" strike="noStrike" cap="none">
              <a:solidFill>
                <a:schemeClr val="dk1"/>
              </a:solidFill>
              <a:latin typeface="Calibri"/>
              <a:ea typeface="Calibri"/>
              <a:cs typeface="Calibri"/>
              <a:sym typeface="Calibri"/>
            </a:endParaRPr>
          </a:p>
        </p:txBody>
      </p:sp>
      <p:sp>
        <p:nvSpPr>
          <p:cNvPr id="150" name="Google Shape;150;p8"/>
          <p:cNvSpPr/>
          <p:nvPr/>
        </p:nvSpPr>
        <p:spPr>
          <a:xfrm>
            <a:off x="2148840" y="5084064"/>
            <a:ext cx="9326880" cy="713232"/>
          </a:xfrm>
          <a:prstGeom prst="roundRect">
            <a:avLst>
              <a:gd name="adj" fmla="val 10256"/>
            </a:avLst>
          </a:prstGeom>
          <a:solidFill>
            <a:srgbClr val="F4F7F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1" name="Google Shape;151;p8"/>
          <p:cNvSpPr/>
          <p:nvPr/>
        </p:nvSpPr>
        <p:spPr>
          <a:xfrm>
            <a:off x="2331720" y="5084064"/>
            <a:ext cx="457200" cy="713232"/>
          </a:xfrm>
          <a:prstGeom prst="rect">
            <a:avLst/>
          </a:prstGeom>
          <a:noFill/>
          <a:ln>
            <a:noFill/>
          </a:ln>
        </p:spPr>
        <p:txBody>
          <a:bodyPr spcFirstLastPara="1" wrap="square" lIns="0" tIns="0" rIns="0" bIns="0" anchor="ctr" anchorCtr="0">
            <a:noAutofit/>
          </a:bodyPr>
          <a:lstStyle/>
          <a:p>
            <a:pPr marL="0" marR="0" lvl="0" indent="0" algn="l" rtl="0">
              <a:spcBef>
                <a:spcPts val="0"/>
              </a:spcBef>
              <a:spcAft>
                <a:spcPts val="0"/>
              </a:spcAft>
              <a:buClr>
                <a:srgbClr val="E8734A"/>
              </a:buClr>
              <a:buSzPts val="2000"/>
              <a:buFont typeface="Cambria"/>
              <a:buNone/>
            </a:pPr>
            <a:r>
              <a:rPr lang="en-US" sz="2000" b="1" i="0" u="none" strike="noStrike" cap="none">
                <a:solidFill>
                  <a:srgbClr val="E8734A"/>
                </a:solidFill>
                <a:latin typeface="Cambria"/>
                <a:ea typeface="Cambria"/>
                <a:cs typeface="Cambria"/>
                <a:sym typeface="Cambria"/>
              </a:rPr>
              <a:t>5</a:t>
            </a:r>
            <a:endParaRPr sz="2000" b="0" i="0" u="none" strike="noStrike" cap="none">
              <a:solidFill>
                <a:schemeClr val="dk1"/>
              </a:solidFill>
              <a:latin typeface="Calibri"/>
              <a:ea typeface="Calibri"/>
              <a:cs typeface="Calibri"/>
              <a:sym typeface="Calibri"/>
            </a:endParaRPr>
          </a:p>
        </p:txBody>
      </p:sp>
      <p:sp>
        <p:nvSpPr>
          <p:cNvPr id="152" name="Google Shape;152;p8"/>
          <p:cNvSpPr/>
          <p:nvPr/>
        </p:nvSpPr>
        <p:spPr>
          <a:xfrm>
            <a:off x="2926080" y="5084064"/>
            <a:ext cx="8321040" cy="713232"/>
          </a:xfrm>
          <a:prstGeom prst="rect">
            <a:avLst/>
          </a:prstGeom>
          <a:noFill/>
          <a:ln>
            <a:noFill/>
          </a:ln>
        </p:spPr>
        <p:txBody>
          <a:bodyPr spcFirstLastPara="1" wrap="square" lIns="0" tIns="0" rIns="0" bIns="0" anchor="ctr" anchorCtr="0">
            <a:noAutofit/>
          </a:bodyPr>
          <a:lstStyle/>
          <a:p>
            <a:pPr marL="0" marR="0" lvl="0" indent="0" algn="l" rtl="0">
              <a:spcBef>
                <a:spcPts val="0"/>
              </a:spcBef>
              <a:spcAft>
                <a:spcPts val="0"/>
              </a:spcAft>
              <a:buClr>
                <a:srgbClr val="233047"/>
              </a:buClr>
              <a:buSzPts val="1450"/>
              <a:buFont typeface="Calibri"/>
              <a:buNone/>
            </a:pPr>
            <a:r>
              <a:rPr lang="en-US" sz="1450" b="0" i="0" u="none" strike="noStrike" cap="none">
                <a:solidFill>
                  <a:srgbClr val="233047"/>
                </a:solidFill>
                <a:latin typeface="Calibri"/>
                <a:ea typeface="Calibri"/>
                <a:cs typeface="Calibri"/>
                <a:sym typeface="Calibri"/>
              </a:rPr>
              <a:t>A direct request for collaboration and follow-up from the ZOR</a:t>
            </a:r>
            <a:endParaRPr sz="1450" b="0" i="0" u="none" strike="noStrike" cap="none">
              <a:solidFill>
                <a:schemeClr val="dk1"/>
              </a:solidFill>
              <a:latin typeface="Calibri"/>
              <a:ea typeface="Calibri"/>
              <a:cs typeface="Calibri"/>
              <a:sym typeface="Calibri"/>
            </a:endParaRPr>
          </a:p>
        </p:txBody>
      </p:sp>
      <p:sp>
        <p:nvSpPr>
          <p:cNvPr id="153" name="Google Shape;153;p8"/>
          <p:cNvSpPr/>
          <p:nvPr/>
        </p:nvSpPr>
        <p:spPr>
          <a:xfrm>
            <a:off x="457200" y="6446520"/>
            <a:ext cx="7315200" cy="274320"/>
          </a:xfrm>
          <a:prstGeom prst="rect">
            <a:avLst/>
          </a:prstGeom>
          <a:noFill/>
          <a:ln>
            <a:noFill/>
          </a:ln>
        </p:spPr>
        <p:txBody>
          <a:bodyPr spcFirstLastPara="1" wrap="square" lIns="0" tIns="0" rIns="0" bIns="0" anchor="ctr" anchorCtr="0">
            <a:noAutofit/>
          </a:bodyPr>
          <a:lstStyle/>
          <a:p>
            <a:pPr marL="0" marR="0" lvl="0" indent="0" algn="l" rtl="0">
              <a:spcBef>
                <a:spcPts val="0"/>
              </a:spcBef>
              <a:spcAft>
                <a:spcPts val="0"/>
              </a:spcAft>
              <a:buClr>
                <a:srgbClr val="5B6B8C"/>
              </a:buClr>
              <a:buSzPts val="1000"/>
              <a:buFont typeface="Calibri"/>
              <a:buNone/>
            </a:pPr>
            <a:r>
              <a:rPr lang="en-US" sz="1000" b="0" i="0" u="none" strike="noStrike" cap="none">
                <a:solidFill>
                  <a:srgbClr val="5B6B8C"/>
                </a:solidFill>
                <a:latin typeface="Calibri"/>
                <a:ea typeface="Calibri"/>
                <a:cs typeface="Calibri"/>
                <a:sym typeface="Calibri"/>
              </a:rPr>
              <a:t>FBA BOS Mastermind  –  Intro to ZOR</a:t>
            </a:r>
            <a:endParaRPr sz="1000" b="0" i="0" u="none" strike="noStrike" cap="none">
              <a:solidFill>
                <a:schemeClr val="dk1"/>
              </a:solidFill>
              <a:latin typeface="Calibri"/>
              <a:ea typeface="Calibri"/>
              <a:cs typeface="Calibri"/>
              <a:sym typeface="Calibri"/>
            </a:endParaRPr>
          </a:p>
        </p:txBody>
      </p:sp>
      <p:sp>
        <p:nvSpPr>
          <p:cNvPr id="154" name="Google Shape;154;p8"/>
          <p:cNvSpPr/>
          <p:nvPr/>
        </p:nvSpPr>
        <p:spPr>
          <a:xfrm>
            <a:off x="11274552" y="6446520"/>
            <a:ext cx="548640" cy="274320"/>
          </a:xfrm>
          <a:prstGeom prst="rect">
            <a:avLst/>
          </a:prstGeom>
          <a:noFill/>
          <a:ln>
            <a:noFill/>
          </a:ln>
        </p:spPr>
        <p:txBody>
          <a:bodyPr spcFirstLastPara="1" wrap="square" lIns="0" tIns="0" rIns="0" bIns="0" anchor="ctr" anchorCtr="0">
            <a:noAutofit/>
          </a:bodyPr>
          <a:lstStyle/>
          <a:p>
            <a:pPr marL="0" marR="0" lvl="0" indent="0" algn="r" rtl="0">
              <a:spcBef>
                <a:spcPts val="0"/>
              </a:spcBef>
              <a:spcAft>
                <a:spcPts val="0"/>
              </a:spcAft>
              <a:buClr>
                <a:srgbClr val="5B6B8C"/>
              </a:buClr>
              <a:buSzPts val="1000"/>
              <a:buFont typeface="Calibri"/>
              <a:buNone/>
            </a:pPr>
            <a:r>
              <a:rPr lang="en-US" sz="1000" b="0" i="0" u="none" strike="noStrike" cap="none">
                <a:solidFill>
                  <a:srgbClr val="5B6B8C"/>
                </a:solidFill>
                <a:latin typeface="Calibri"/>
                <a:ea typeface="Calibri"/>
                <a:cs typeface="Calibri"/>
                <a:sym typeface="Calibri"/>
              </a:rPr>
              <a:t>6</a:t>
            </a:r>
            <a:endParaRPr sz="1000" b="0" i="0" u="none" strike="noStrike" cap="none">
              <a:solidFill>
                <a:schemeClr val="dk1"/>
              </a:solidFill>
              <a:latin typeface="Calibri"/>
              <a:ea typeface="Calibri"/>
              <a:cs typeface="Calibri"/>
              <a:sym typeface="Calibri"/>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Shape 159"/>
        <p:cNvGrpSpPr/>
        <p:nvPr/>
      </p:nvGrpSpPr>
      <p:grpSpPr>
        <a:xfrm>
          <a:off x="0" y="0"/>
          <a:ext cx="0" cy="0"/>
          <a:chOff x="0" y="0"/>
          <a:chExt cx="0" cy="0"/>
        </a:xfrm>
      </p:grpSpPr>
      <p:sp>
        <p:nvSpPr>
          <p:cNvPr id="160" name="Google Shape;160;p9"/>
          <p:cNvSpPr/>
          <p:nvPr/>
        </p:nvSpPr>
        <p:spPr>
          <a:xfrm>
            <a:off x="640080" y="457200"/>
            <a:ext cx="10515600" cy="640080"/>
          </a:xfrm>
          <a:prstGeom prst="rect">
            <a:avLst/>
          </a:prstGeom>
          <a:noFill/>
          <a:ln>
            <a:noFill/>
          </a:ln>
        </p:spPr>
        <p:txBody>
          <a:bodyPr spcFirstLastPara="1" wrap="square" lIns="0" tIns="0" rIns="0" bIns="0" anchor="ctr" anchorCtr="0">
            <a:noAutofit/>
          </a:bodyPr>
          <a:lstStyle/>
          <a:p>
            <a:pPr marL="0" marR="0" lvl="0" indent="0" algn="l" rtl="0">
              <a:spcBef>
                <a:spcPts val="0"/>
              </a:spcBef>
              <a:spcAft>
                <a:spcPts val="0"/>
              </a:spcAft>
              <a:buClr>
                <a:srgbClr val="1E2761"/>
              </a:buClr>
              <a:buSzPts val="3200"/>
              <a:buFont typeface="Cambria"/>
              <a:buNone/>
            </a:pPr>
            <a:r>
              <a:rPr lang="en-US" sz="3200" b="1" i="0" u="none" strike="noStrike" cap="none">
                <a:solidFill>
                  <a:srgbClr val="1E2761"/>
                </a:solidFill>
                <a:latin typeface="Cambria"/>
                <a:ea typeface="Cambria"/>
                <a:cs typeface="Cambria"/>
                <a:sym typeface="Cambria"/>
              </a:rPr>
              <a:t>Setting the Communication Protocol</a:t>
            </a:r>
            <a:endParaRPr sz="3200" b="0" i="0" u="none" strike="noStrike" cap="none">
              <a:solidFill>
                <a:schemeClr val="dk1"/>
              </a:solidFill>
              <a:latin typeface="Calibri"/>
              <a:ea typeface="Calibri"/>
              <a:cs typeface="Calibri"/>
              <a:sym typeface="Calibri"/>
            </a:endParaRPr>
          </a:p>
        </p:txBody>
      </p:sp>
      <p:sp>
        <p:nvSpPr>
          <p:cNvPr id="161" name="Google Shape;161;p9"/>
          <p:cNvSpPr/>
          <p:nvPr/>
        </p:nvSpPr>
        <p:spPr>
          <a:xfrm>
            <a:off x="640080" y="1097280"/>
            <a:ext cx="10058400" cy="457200"/>
          </a:xfrm>
          <a:prstGeom prst="rect">
            <a:avLst/>
          </a:prstGeom>
          <a:noFill/>
          <a:ln>
            <a:noFill/>
          </a:ln>
        </p:spPr>
        <p:txBody>
          <a:bodyPr spcFirstLastPara="1" wrap="square" lIns="0" tIns="0" rIns="0" bIns="0" anchor="ctr" anchorCtr="0">
            <a:noAutofit/>
          </a:bodyPr>
          <a:lstStyle/>
          <a:p>
            <a:pPr marL="0" marR="0" lvl="0" indent="0" algn="l" rtl="0">
              <a:spcBef>
                <a:spcPts val="0"/>
              </a:spcBef>
              <a:spcAft>
                <a:spcPts val="0"/>
              </a:spcAft>
              <a:buClr>
                <a:srgbClr val="5B6B8C"/>
              </a:buClr>
              <a:buSzPts val="1500"/>
              <a:buFont typeface="Calibri"/>
              <a:buNone/>
            </a:pPr>
            <a:r>
              <a:rPr lang="en-US" sz="1500" b="0" i="0" u="none" strike="noStrike" cap="none">
                <a:solidFill>
                  <a:srgbClr val="5B6B8C"/>
                </a:solidFill>
                <a:latin typeface="Calibri"/>
                <a:ea typeface="Calibri"/>
                <a:cs typeface="Calibri"/>
                <a:sym typeface="Calibri"/>
              </a:rPr>
              <a:t>Don't leave cadence and ownership to chance — the broker sets the terms with both sides.</a:t>
            </a:r>
            <a:endParaRPr sz="1500" b="0" i="0" u="none" strike="noStrike" cap="none">
              <a:solidFill>
                <a:schemeClr val="dk1"/>
              </a:solidFill>
              <a:latin typeface="Calibri"/>
              <a:ea typeface="Calibri"/>
              <a:cs typeface="Calibri"/>
              <a:sym typeface="Calibri"/>
            </a:endParaRPr>
          </a:p>
        </p:txBody>
      </p:sp>
      <p:sp>
        <p:nvSpPr>
          <p:cNvPr id="162" name="Google Shape;162;p9"/>
          <p:cNvSpPr/>
          <p:nvPr/>
        </p:nvSpPr>
        <p:spPr>
          <a:xfrm>
            <a:off x="640080" y="1965960"/>
            <a:ext cx="5349240" cy="3977640"/>
          </a:xfrm>
          <a:prstGeom prst="roundRect">
            <a:avLst>
              <a:gd name="adj" fmla="val 2299"/>
            </a:avLst>
          </a:prstGeom>
          <a:solidFill>
            <a:srgbClr val="F4F7F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3" name="Google Shape;163;p9"/>
          <p:cNvSpPr/>
          <p:nvPr/>
        </p:nvSpPr>
        <p:spPr>
          <a:xfrm>
            <a:off x="960120" y="2286000"/>
            <a:ext cx="685800" cy="685800"/>
          </a:xfrm>
          <a:prstGeom prst="ellipse">
            <a:avLst/>
          </a:prstGeom>
          <a:solidFill>
            <a:srgbClr val="CADCF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pic>
        <p:nvPicPr>
          <p:cNvPr id="164" name="Google Shape;164;p9" descr="preencoded.png"/>
          <p:cNvPicPr preferRelativeResize="0"/>
          <p:nvPr/>
        </p:nvPicPr>
        <p:blipFill rotWithShape="1">
          <a:blip r:embed="rId3">
            <a:alphaModFix/>
          </a:blip>
          <a:srcRect/>
          <a:stretch/>
        </p:blipFill>
        <p:spPr>
          <a:xfrm>
            <a:off x="1138428" y="2464308"/>
            <a:ext cx="329184" cy="329184"/>
          </a:xfrm>
          <a:prstGeom prst="rect">
            <a:avLst/>
          </a:prstGeom>
          <a:noFill/>
          <a:ln>
            <a:noFill/>
          </a:ln>
        </p:spPr>
      </p:pic>
      <p:sp>
        <p:nvSpPr>
          <p:cNvPr id="165" name="Google Shape;165;p9"/>
          <p:cNvSpPr/>
          <p:nvPr/>
        </p:nvSpPr>
        <p:spPr>
          <a:xfrm>
            <a:off x="1783080" y="2350008"/>
            <a:ext cx="3977640" cy="548640"/>
          </a:xfrm>
          <a:prstGeom prst="rect">
            <a:avLst/>
          </a:prstGeom>
          <a:noFill/>
          <a:ln>
            <a:noFill/>
          </a:ln>
        </p:spPr>
        <p:txBody>
          <a:bodyPr spcFirstLastPara="1" wrap="square" lIns="0" tIns="0" rIns="0" bIns="0" anchor="ctr" anchorCtr="0">
            <a:noAutofit/>
          </a:bodyPr>
          <a:lstStyle/>
          <a:p>
            <a:pPr marL="0" marR="0" lvl="0" indent="0" algn="l" rtl="0">
              <a:spcBef>
                <a:spcPts val="0"/>
              </a:spcBef>
              <a:spcAft>
                <a:spcPts val="0"/>
              </a:spcAft>
              <a:buClr>
                <a:srgbClr val="1E2761"/>
              </a:buClr>
              <a:buSzPts val="1800"/>
              <a:buFont typeface="Cambria"/>
              <a:buNone/>
            </a:pPr>
            <a:r>
              <a:rPr lang="en-US" sz="1800" b="1" i="0" u="none" strike="noStrike" cap="none">
                <a:solidFill>
                  <a:srgbClr val="1E2761"/>
                </a:solidFill>
                <a:latin typeface="Cambria"/>
                <a:ea typeface="Cambria"/>
                <a:cs typeface="Cambria"/>
                <a:sym typeface="Cambria"/>
              </a:rPr>
              <a:t>With the ZOR</a:t>
            </a:r>
            <a:endParaRPr sz="1800" b="0" i="0" u="none" strike="noStrike" cap="none">
              <a:solidFill>
                <a:schemeClr val="dk1"/>
              </a:solidFill>
              <a:latin typeface="Calibri"/>
              <a:ea typeface="Calibri"/>
              <a:cs typeface="Calibri"/>
              <a:sym typeface="Calibri"/>
            </a:endParaRPr>
          </a:p>
        </p:txBody>
      </p:sp>
      <p:sp>
        <p:nvSpPr>
          <p:cNvPr id="166" name="Google Shape;166;p9"/>
          <p:cNvSpPr/>
          <p:nvPr/>
        </p:nvSpPr>
        <p:spPr>
          <a:xfrm>
            <a:off x="1005840" y="3200400"/>
            <a:ext cx="4617720" cy="2514600"/>
          </a:xfrm>
          <a:prstGeom prst="rect">
            <a:avLst/>
          </a:prstGeom>
          <a:noFill/>
          <a:ln>
            <a:noFill/>
          </a:ln>
        </p:spPr>
        <p:txBody>
          <a:bodyPr spcFirstLastPara="1" wrap="square" lIns="0" tIns="0" rIns="0" bIns="0" anchor="ctr" anchorCtr="0">
            <a:noAutofit/>
          </a:bodyPr>
          <a:lstStyle/>
          <a:p>
            <a:pPr marL="342900" marR="0" lvl="0" indent="-342900" algn="l" rtl="0">
              <a:lnSpc>
                <a:spcPct val="115000"/>
              </a:lnSpc>
              <a:spcBef>
                <a:spcPts val="0"/>
              </a:spcBef>
              <a:spcAft>
                <a:spcPts val="0"/>
              </a:spcAft>
              <a:buClr>
                <a:srgbClr val="233047"/>
              </a:buClr>
              <a:buSzPts val="1400"/>
              <a:buFont typeface="Calibri"/>
              <a:buChar char="•"/>
            </a:pPr>
            <a:r>
              <a:rPr lang="en-US" sz="1400" b="0" i="0" u="none" strike="noStrike" cap="none">
                <a:solidFill>
                  <a:srgbClr val="233047"/>
                </a:solidFill>
                <a:latin typeface="Calibri"/>
                <a:ea typeface="Calibri"/>
                <a:cs typeface="Calibri"/>
                <a:sym typeface="Calibri"/>
              </a:rPr>
              <a:t>Agree on a follow-up timeline after intro</a:t>
            </a:r>
            <a:endParaRPr sz="1400" b="0" i="0" u="none" strike="noStrike" cap="none">
              <a:solidFill>
                <a:schemeClr val="dk1"/>
              </a:solidFill>
              <a:latin typeface="Calibri"/>
              <a:ea typeface="Calibri"/>
              <a:cs typeface="Calibri"/>
              <a:sym typeface="Calibri"/>
            </a:endParaRPr>
          </a:p>
          <a:p>
            <a:pPr marL="342900" marR="0" lvl="0" indent="-342900" algn="l" rtl="0">
              <a:lnSpc>
                <a:spcPct val="115000"/>
              </a:lnSpc>
              <a:spcBef>
                <a:spcPts val="1200"/>
              </a:spcBef>
              <a:spcAft>
                <a:spcPts val="0"/>
              </a:spcAft>
              <a:buClr>
                <a:srgbClr val="233047"/>
              </a:buClr>
              <a:buSzPts val="1400"/>
              <a:buFont typeface="Calibri"/>
              <a:buChar char="•"/>
            </a:pPr>
            <a:r>
              <a:rPr lang="en-US" sz="1400" b="0" i="0" u="none" strike="noStrike" cap="none">
                <a:solidFill>
                  <a:srgbClr val="233047"/>
                </a:solidFill>
                <a:latin typeface="Calibri"/>
                <a:ea typeface="Calibri"/>
                <a:cs typeface="Calibri"/>
                <a:sym typeface="Calibri"/>
              </a:rPr>
              <a:t>Ask how and when they'll update you</a:t>
            </a:r>
            <a:endParaRPr sz="1400" b="0" i="0" u="none" strike="noStrike" cap="none">
              <a:solidFill>
                <a:schemeClr val="dk1"/>
              </a:solidFill>
              <a:latin typeface="Calibri"/>
              <a:ea typeface="Calibri"/>
              <a:cs typeface="Calibri"/>
              <a:sym typeface="Calibri"/>
            </a:endParaRPr>
          </a:p>
          <a:p>
            <a:pPr marL="342900" marR="0" lvl="0" indent="-342900" algn="l" rtl="0">
              <a:lnSpc>
                <a:spcPct val="115000"/>
              </a:lnSpc>
              <a:spcBef>
                <a:spcPts val="1200"/>
              </a:spcBef>
              <a:spcAft>
                <a:spcPts val="0"/>
              </a:spcAft>
              <a:buClr>
                <a:srgbClr val="233047"/>
              </a:buClr>
              <a:buSzPts val="1400"/>
              <a:buFont typeface="Calibri"/>
              <a:buChar char="•"/>
            </a:pPr>
            <a:r>
              <a:rPr lang="en-US" sz="1400" b="0" i="0" u="none" strike="noStrike" cap="none">
                <a:solidFill>
                  <a:srgbClr val="233047"/>
                </a:solidFill>
                <a:latin typeface="Calibri"/>
                <a:ea typeface="Calibri"/>
                <a:cs typeface="Calibri"/>
                <a:sym typeface="Calibri"/>
              </a:rPr>
              <a:t>Offer to loop back if the candidate goes quiet</a:t>
            </a:r>
            <a:endParaRPr sz="1400" b="0" i="0" u="none" strike="noStrike" cap="none">
              <a:solidFill>
                <a:schemeClr val="dk1"/>
              </a:solidFill>
              <a:latin typeface="Calibri"/>
              <a:ea typeface="Calibri"/>
              <a:cs typeface="Calibri"/>
              <a:sym typeface="Calibri"/>
            </a:endParaRPr>
          </a:p>
        </p:txBody>
      </p:sp>
      <p:sp>
        <p:nvSpPr>
          <p:cNvPr id="167" name="Google Shape;167;p9"/>
          <p:cNvSpPr/>
          <p:nvPr/>
        </p:nvSpPr>
        <p:spPr>
          <a:xfrm>
            <a:off x="6309360" y="1965960"/>
            <a:ext cx="5349240" cy="3977640"/>
          </a:xfrm>
          <a:prstGeom prst="roundRect">
            <a:avLst>
              <a:gd name="adj" fmla="val 2299"/>
            </a:avLst>
          </a:prstGeom>
          <a:solidFill>
            <a:srgbClr val="F4F7F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8" name="Google Shape;168;p9"/>
          <p:cNvSpPr/>
          <p:nvPr/>
        </p:nvSpPr>
        <p:spPr>
          <a:xfrm>
            <a:off x="6629400" y="2286000"/>
            <a:ext cx="685800" cy="685800"/>
          </a:xfrm>
          <a:prstGeom prst="ellipse">
            <a:avLst/>
          </a:prstGeom>
          <a:solidFill>
            <a:srgbClr val="CADCF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pic>
        <p:nvPicPr>
          <p:cNvPr id="169" name="Google Shape;169;p9" descr="preencoded.png"/>
          <p:cNvPicPr preferRelativeResize="0"/>
          <p:nvPr/>
        </p:nvPicPr>
        <p:blipFill rotWithShape="1">
          <a:blip r:embed="rId4">
            <a:alphaModFix/>
          </a:blip>
          <a:srcRect/>
          <a:stretch/>
        </p:blipFill>
        <p:spPr>
          <a:xfrm>
            <a:off x="6807708" y="2464308"/>
            <a:ext cx="329184" cy="329184"/>
          </a:xfrm>
          <a:prstGeom prst="rect">
            <a:avLst/>
          </a:prstGeom>
          <a:noFill/>
          <a:ln>
            <a:noFill/>
          </a:ln>
        </p:spPr>
      </p:pic>
      <p:sp>
        <p:nvSpPr>
          <p:cNvPr id="170" name="Google Shape;170;p9"/>
          <p:cNvSpPr/>
          <p:nvPr/>
        </p:nvSpPr>
        <p:spPr>
          <a:xfrm>
            <a:off x="7452360" y="2350008"/>
            <a:ext cx="3977640" cy="548640"/>
          </a:xfrm>
          <a:prstGeom prst="rect">
            <a:avLst/>
          </a:prstGeom>
          <a:noFill/>
          <a:ln>
            <a:noFill/>
          </a:ln>
        </p:spPr>
        <p:txBody>
          <a:bodyPr spcFirstLastPara="1" wrap="square" lIns="0" tIns="0" rIns="0" bIns="0" anchor="ctr" anchorCtr="0">
            <a:noAutofit/>
          </a:bodyPr>
          <a:lstStyle/>
          <a:p>
            <a:pPr marL="0" marR="0" lvl="0" indent="0" algn="l" rtl="0">
              <a:spcBef>
                <a:spcPts val="0"/>
              </a:spcBef>
              <a:spcAft>
                <a:spcPts val="0"/>
              </a:spcAft>
              <a:buClr>
                <a:srgbClr val="1E2761"/>
              </a:buClr>
              <a:buSzPts val="1800"/>
              <a:buFont typeface="Cambria"/>
              <a:buNone/>
            </a:pPr>
            <a:r>
              <a:rPr lang="en-US" sz="1800" b="1" i="0" u="none" strike="noStrike" cap="none">
                <a:solidFill>
                  <a:srgbClr val="1E2761"/>
                </a:solidFill>
                <a:latin typeface="Cambria"/>
                <a:ea typeface="Cambria"/>
                <a:cs typeface="Cambria"/>
                <a:sym typeface="Cambria"/>
              </a:rPr>
              <a:t>With the Candidate</a:t>
            </a:r>
            <a:endParaRPr sz="1800" b="0" i="0" u="none" strike="noStrike" cap="none">
              <a:solidFill>
                <a:schemeClr val="dk1"/>
              </a:solidFill>
              <a:latin typeface="Calibri"/>
              <a:ea typeface="Calibri"/>
              <a:cs typeface="Calibri"/>
              <a:sym typeface="Calibri"/>
            </a:endParaRPr>
          </a:p>
        </p:txBody>
      </p:sp>
      <p:sp>
        <p:nvSpPr>
          <p:cNvPr id="171" name="Google Shape;171;p9"/>
          <p:cNvSpPr/>
          <p:nvPr/>
        </p:nvSpPr>
        <p:spPr>
          <a:xfrm>
            <a:off x="6675120" y="3200400"/>
            <a:ext cx="4617720" cy="2514600"/>
          </a:xfrm>
          <a:prstGeom prst="rect">
            <a:avLst/>
          </a:prstGeom>
          <a:noFill/>
          <a:ln>
            <a:noFill/>
          </a:ln>
        </p:spPr>
        <p:txBody>
          <a:bodyPr spcFirstLastPara="1" wrap="square" lIns="0" tIns="0" rIns="0" bIns="0" anchor="ctr" anchorCtr="0">
            <a:noAutofit/>
          </a:bodyPr>
          <a:lstStyle/>
          <a:p>
            <a:pPr marL="342900" marR="0" lvl="0" indent="-342900" algn="l" rtl="0">
              <a:lnSpc>
                <a:spcPct val="115000"/>
              </a:lnSpc>
              <a:spcBef>
                <a:spcPts val="0"/>
              </a:spcBef>
              <a:spcAft>
                <a:spcPts val="0"/>
              </a:spcAft>
              <a:buClr>
                <a:srgbClr val="233047"/>
              </a:buClr>
              <a:buSzPts val="1400"/>
              <a:buFont typeface="Calibri"/>
              <a:buChar char="•"/>
            </a:pPr>
            <a:r>
              <a:rPr lang="en-US" sz="1400" b="0" i="0" u="none" strike="noStrike" cap="none">
                <a:solidFill>
                  <a:srgbClr val="233047"/>
                </a:solidFill>
                <a:latin typeface="Calibri"/>
                <a:ea typeface="Calibri"/>
                <a:cs typeface="Calibri"/>
                <a:sym typeface="Calibri"/>
              </a:rPr>
              <a:t>Tell them what to expect from the brand next</a:t>
            </a:r>
            <a:endParaRPr sz="1400" b="0" i="0" u="none" strike="noStrike" cap="none">
              <a:solidFill>
                <a:schemeClr val="dk1"/>
              </a:solidFill>
              <a:latin typeface="Calibri"/>
              <a:ea typeface="Calibri"/>
              <a:cs typeface="Calibri"/>
              <a:sym typeface="Calibri"/>
            </a:endParaRPr>
          </a:p>
          <a:p>
            <a:pPr marL="342900" marR="0" lvl="0" indent="-342900" algn="l" rtl="0">
              <a:lnSpc>
                <a:spcPct val="115000"/>
              </a:lnSpc>
              <a:spcBef>
                <a:spcPts val="1200"/>
              </a:spcBef>
              <a:spcAft>
                <a:spcPts val="0"/>
              </a:spcAft>
              <a:buClr>
                <a:srgbClr val="233047"/>
              </a:buClr>
              <a:buSzPts val="1400"/>
              <a:buFont typeface="Calibri"/>
              <a:buChar char="•"/>
            </a:pPr>
            <a:r>
              <a:rPr lang="en-US" sz="1400" b="0" i="0" u="none" strike="noStrike" cap="none">
                <a:solidFill>
                  <a:srgbClr val="233047"/>
                </a:solidFill>
                <a:latin typeface="Calibri"/>
                <a:ea typeface="Calibri"/>
                <a:cs typeface="Calibri"/>
                <a:sym typeface="Calibri"/>
              </a:rPr>
              <a:t>Set a check-in cadence you'll own</a:t>
            </a:r>
            <a:endParaRPr sz="1400" b="0" i="0" u="none" strike="noStrike" cap="none">
              <a:solidFill>
                <a:schemeClr val="dk1"/>
              </a:solidFill>
              <a:latin typeface="Calibri"/>
              <a:ea typeface="Calibri"/>
              <a:cs typeface="Calibri"/>
              <a:sym typeface="Calibri"/>
            </a:endParaRPr>
          </a:p>
          <a:p>
            <a:pPr marL="342900" marR="0" lvl="0" indent="-342900" algn="l" rtl="0">
              <a:lnSpc>
                <a:spcPct val="115000"/>
              </a:lnSpc>
              <a:spcBef>
                <a:spcPts val="1200"/>
              </a:spcBef>
              <a:spcAft>
                <a:spcPts val="0"/>
              </a:spcAft>
              <a:buClr>
                <a:srgbClr val="233047"/>
              </a:buClr>
              <a:buSzPts val="1400"/>
              <a:buFont typeface="Calibri"/>
              <a:buChar char="•"/>
            </a:pPr>
            <a:r>
              <a:rPr lang="en-US" sz="1400" b="0" i="0" u="none" strike="noStrike" cap="none">
                <a:solidFill>
                  <a:srgbClr val="233047"/>
                </a:solidFill>
                <a:latin typeface="Calibri"/>
                <a:ea typeface="Calibri"/>
                <a:cs typeface="Calibri"/>
                <a:sym typeface="Calibri"/>
              </a:rPr>
              <a:t>Reassure them you're still their advocate</a:t>
            </a:r>
            <a:endParaRPr sz="1400" b="0" i="0" u="none" strike="noStrike" cap="none">
              <a:solidFill>
                <a:schemeClr val="dk1"/>
              </a:solidFill>
              <a:latin typeface="Calibri"/>
              <a:ea typeface="Calibri"/>
              <a:cs typeface="Calibri"/>
              <a:sym typeface="Calibri"/>
            </a:endParaRPr>
          </a:p>
        </p:txBody>
      </p:sp>
      <p:sp>
        <p:nvSpPr>
          <p:cNvPr id="172" name="Google Shape;172;p9"/>
          <p:cNvSpPr/>
          <p:nvPr/>
        </p:nvSpPr>
        <p:spPr>
          <a:xfrm>
            <a:off x="457200" y="6446520"/>
            <a:ext cx="7315200" cy="274320"/>
          </a:xfrm>
          <a:prstGeom prst="rect">
            <a:avLst/>
          </a:prstGeom>
          <a:noFill/>
          <a:ln>
            <a:noFill/>
          </a:ln>
        </p:spPr>
        <p:txBody>
          <a:bodyPr spcFirstLastPara="1" wrap="square" lIns="0" tIns="0" rIns="0" bIns="0" anchor="ctr" anchorCtr="0">
            <a:noAutofit/>
          </a:bodyPr>
          <a:lstStyle/>
          <a:p>
            <a:pPr marL="0" marR="0" lvl="0" indent="0" algn="l" rtl="0">
              <a:spcBef>
                <a:spcPts val="0"/>
              </a:spcBef>
              <a:spcAft>
                <a:spcPts val="0"/>
              </a:spcAft>
              <a:buClr>
                <a:srgbClr val="5B6B8C"/>
              </a:buClr>
              <a:buSzPts val="1000"/>
              <a:buFont typeface="Calibri"/>
              <a:buNone/>
            </a:pPr>
            <a:r>
              <a:rPr lang="en-US" sz="1000" b="0" i="0" u="none" strike="noStrike" cap="none">
                <a:solidFill>
                  <a:srgbClr val="5B6B8C"/>
                </a:solidFill>
                <a:latin typeface="Calibri"/>
                <a:ea typeface="Calibri"/>
                <a:cs typeface="Calibri"/>
                <a:sym typeface="Calibri"/>
              </a:rPr>
              <a:t>FBA BOS Mastermind  –  Intro to ZOR</a:t>
            </a:r>
            <a:endParaRPr sz="1000" b="0" i="0" u="none" strike="noStrike" cap="none">
              <a:solidFill>
                <a:schemeClr val="dk1"/>
              </a:solidFill>
              <a:latin typeface="Calibri"/>
              <a:ea typeface="Calibri"/>
              <a:cs typeface="Calibri"/>
              <a:sym typeface="Calibri"/>
            </a:endParaRPr>
          </a:p>
        </p:txBody>
      </p:sp>
      <p:sp>
        <p:nvSpPr>
          <p:cNvPr id="173" name="Google Shape;173;p9"/>
          <p:cNvSpPr/>
          <p:nvPr/>
        </p:nvSpPr>
        <p:spPr>
          <a:xfrm>
            <a:off x="11274552" y="6446520"/>
            <a:ext cx="548640" cy="274320"/>
          </a:xfrm>
          <a:prstGeom prst="rect">
            <a:avLst/>
          </a:prstGeom>
          <a:noFill/>
          <a:ln>
            <a:noFill/>
          </a:ln>
        </p:spPr>
        <p:txBody>
          <a:bodyPr spcFirstLastPara="1" wrap="square" lIns="0" tIns="0" rIns="0" bIns="0" anchor="ctr" anchorCtr="0">
            <a:noAutofit/>
          </a:bodyPr>
          <a:lstStyle/>
          <a:p>
            <a:pPr marL="0" marR="0" lvl="0" indent="0" algn="r" rtl="0">
              <a:spcBef>
                <a:spcPts val="0"/>
              </a:spcBef>
              <a:spcAft>
                <a:spcPts val="0"/>
              </a:spcAft>
              <a:buClr>
                <a:srgbClr val="5B6B8C"/>
              </a:buClr>
              <a:buSzPts val="1000"/>
              <a:buFont typeface="Calibri"/>
              <a:buNone/>
            </a:pPr>
            <a:r>
              <a:rPr lang="en-US" sz="1000" b="0" i="0" u="none" strike="noStrike" cap="none">
                <a:solidFill>
                  <a:srgbClr val="5B6B8C"/>
                </a:solidFill>
                <a:latin typeface="Calibri"/>
                <a:ea typeface="Calibri"/>
                <a:cs typeface="Calibri"/>
                <a:sym typeface="Calibri"/>
              </a:rPr>
              <a:t>7</a:t>
            </a:r>
            <a:endParaRPr sz="1000" b="0" i="0" u="none" strike="noStrike" cap="none">
              <a:solidFill>
                <a:schemeClr val="dk1"/>
              </a:solidFill>
              <a:latin typeface="Calibri"/>
              <a:ea typeface="Calibri"/>
              <a:cs typeface="Calibri"/>
              <a:sym typeface="Calibri"/>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1E2761"/>
        </a:solidFill>
        <a:effectLst/>
      </p:bgPr>
    </p:bg>
    <p:spTree>
      <p:nvGrpSpPr>
        <p:cNvPr id="1" name="Shape 178"/>
        <p:cNvGrpSpPr/>
        <p:nvPr/>
      </p:nvGrpSpPr>
      <p:grpSpPr>
        <a:xfrm>
          <a:off x="0" y="0"/>
          <a:ext cx="0" cy="0"/>
          <a:chOff x="0" y="0"/>
          <a:chExt cx="0" cy="0"/>
        </a:xfrm>
      </p:grpSpPr>
      <p:sp>
        <p:nvSpPr>
          <p:cNvPr id="179" name="Google Shape;179;p10"/>
          <p:cNvSpPr/>
          <p:nvPr/>
        </p:nvSpPr>
        <p:spPr>
          <a:xfrm>
            <a:off x="640080" y="502920"/>
            <a:ext cx="10515600" cy="640080"/>
          </a:xfrm>
          <a:prstGeom prst="rect">
            <a:avLst/>
          </a:prstGeom>
          <a:noFill/>
          <a:ln>
            <a:noFill/>
          </a:ln>
        </p:spPr>
        <p:txBody>
          <a:bodyPr spcFirstLastPara="1" wrap="square" lIns="0" tIns="0" rIns="0" bIns="0" anchor="ctr" anchorCtr="0">
            <a:noAutofit/>
          </a:bodyPr>
          <a:lstStyle/>
          <a:p>
            <a:pPr marL="0" marR="0" lvl="0" indent="0" algn="l" rtl="0">
              <a:spcBef>
                <a:spcPts val="0"/>
              </a:spcBef>
              <a:spcAft>
                <a:spcPts val="0"/>
              </a:spcAft>
              <a:buClr>
                <a:srgbClr val="FFFFFF"/>
              </a:buClr>
              <a:buSzPts val="3200"/>
              <a:buFont typeface="Cambria"/>
              <a:buNone/>
            </a:pPr>
            <a:r>
              <a:rPr lang="en-US" sz="3200" b="1" i="0" u="none" strike="noStrike" cap="none">
                <a:solidFill>
                  <a:srgbClr val="FFFFFF"/>
                </a:solidFill>
                <a:latin typeface="Cambria"/>
                <a:ea typeface="Cambria"/>
                <a:cs typeface="Cambria"/>
                <a:sym typeface="Cambria"/>
              </a:rPr>
              <a:t>Why This Matters More Than Ever</a:t>
            </a:r>
            <a:endParaRPr sz="3200" b="0" i="0" u="none" strike="noStrike" cap="none">
              <a:solidFill>
                <a:schemeClr val="dk1"/>
              </a:solidFill>
              <a:latin typeface="Calibri"/>
              <a:ea typeface="Calibri"/>
              <a:cs typeface="Calibri"/>
              <a:sym typeface="Calibri"/>
            </a:endParaRPr>
          </a:p>
        </p:txBody>
      </p:sp>
      <p:sp>
        <p:nvSpPr>
          <p:cNvPr id="180" name="Google Shape;180;p10"/>
          <p:cNvSpPr/>
          <p:nvPr/>
        </p:nvSpPr>
        <p:spPr>
          <a:xfrm>
            <a:off x="822960" y="1691640"/>
            <a:ext cx="1371600" cy="1371600"/>
          </a:xfrm>
          <a:prstGeom prst="ellipse">
            <a:avLst/>
          </a:prstGeom>
          <a:solidFill>
            <a:srgbClr val="E8734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pic>
        <p:nvPicPr>
          <p:cNvPr id="181" name="Google Shape;181;p10" descr="preencoded.png"/>
          <p:cNvPicPr preferRelativeResize="0"/>
          <p:nvPr/>
        </p:nvPicPr>
        <p:blipFill rotWithShape="1">
          <a:blip r:embed="rId3">
            <a:alphaModFix/>
          </a:blip>
          <a:srcRect/>
          <a:stretch/>
        </p:blipFill>
        <p:spPr>
          <a:xfrm>
            <a:off x="1179576" y="2048256"/>
            <a:ext cx="658368" cy="658368"/>
          </a:xfrm>
          <a:prstGeom prst="rect">
            <a:avLst/>
          </a:prstGeom>
          <a:noFill/>
          <a:ln>
            <a:noFill/>
          </a:ln>
        </p:spPr>
      </p:pic>
      <p:sp>
        <p:nvSpPr>
          <p:cNvPr id="182" name="Google Shape;182;p10"/>
          <p:cNvSpPr/>
          <p:nvPr/>
        </p:nvSpPr>
        <p:spPr>
          <a:xfrm>
            <a:off x="2514600" y="1783080"/>
            <a:ext cx="8961120" cy="1188720"/>
          </a:xfrm>
          <a:prstGeom prst="rect">
            <a:avLst/>
          </a:prstGeom>
          <a:noFill/>
          <a:ln>
            <a:noFill/>
          </a:ln>
        </p:spPr>
        <p:txBody>
          <a:bodyPr spcFirstLastPara="1" wrap="square" lIns="0" tIns="0" rIns="0" bIns="0" anchor="ctr" anchorCtr="0">
            <a:noAutofit/>
          </a:bodyPr>
          <a:lstStyle/>
          <a:p>
            <a:pPr marL="0" marR="0" lvl="0" indent="0" algn="l" rtl="0">
              <a:lnSpc>
                <a:spcPct val="120000"/>
              </a:lnSpc>
              <a:spcBef>
                <a:spcPts val="0"/>
              </a:spcBef>
              <a:spcAft>
                <a:spcPts val="0"/>
              </a:spcAft>
              <a:buClr>
                <a:srgbClr val="CADCFC"/>
              </a:buClr>
              <a:buSzPts val="1700"/>
              <a:buFont typeface="Calibri"/>
              <a:buNone/>
            </a:pPr>
            <a:r>
              <a:rPr lang="en-US" sz="1700" b="0" i="0" u="none" strike="noStrike" cap="none">
                <a:solidFill>
                  <a:srgbClr val="CADCFC"/>
                </a:solidFill>
                <a:latin typeface="Calibri"/>
                <a:ea typeface="Calibri"/>
                <a:cs typeface="Calibri"/>
                <a:sym typeface="Calibri"/>
              </a:rPr>
              <a:t>Candidates now arrive pre-armed — AI tools and their own research mean they often know as much about a brand as the person introducing them to it.</a:t>
            </a:r>
            <a:endParaRPr sz="1700" b="0" i="0" u="none" strike="noStrike" cap="none">
              <a:solidFill>
                <a:schemeClr val="dk1"/>
              </a:solidFill>
              <a:latin typeface="Calibri"/>
              <a:ea typeface="Calibri"/>
              <a:cs typeface="Calibri"/>
              <a:sym typeface="Calibri"/>
            </a:endParaRPr>
          </a:p>
        </p:txBody>
      </p:sp>
      <p:cxnSp>
        <p:nvCxnSpPr>
          <p:cNvPr id="183" name="Google Shape;183;p10"/>
          <p:cNvCxnSpPr/>
          <p:nvPr/>
        </p:nvCxnSpPr>
        <p:spPr>
          <a:xfrm>
            <a:off x="640080" y="3200400"/>
            <a:ext cx="10881360" cy="0"/>
          </a:xfrm>
          <a:prstGeom prst="straightConnector1">
            <a:avLst/>
          </a:prstGeom>
          <a:noFill/>
          <a:ln w="12700" cap="flat" cmpd="sng">
            <a:solidFill>
              <a:srgbClr val="CADCFC">
                <a:alpha val="34901"/>
              </a:srgbClr>
            </a:solidFill>
            <a:prstDash val="solid"/>
            <a:round/>
            <a:headEnd type="none" w="sm" len="sm"/>
            <a:tailEnd type="none" w="sm" len="sm"/>
          </a:ln>
        </p:spPr>
      </p:cxnSp>
      <p:sp>
        <p:nvSpPr>
          <p:cNvPr id="184" name="Google Shape;184;p10"/>
          <p:cNvSpPr/>
          <p:nvPr/>
        </p:nvSpPr>
        <p:spPr>
          <a:xfrm>
            <a:off x="640080" y="3429000"/>
            <a:ext cx="10058400" cy="457200"/>
          </a:xfrm>
          <a:prstGeom prst="rect">
            <a:avLst/>
          </a:prstGeom>
          <a:noFill/>
          <a:ln>
            <a:noFill/>
          </a:ln>
        </p:spPr>
        <p:txBody>
          <a:bodyPr spcFirstLastPara="1" wrap="square" lIns="0" tIns="0" rIns="0" bIns="0" anchor="ctr" anchorCtr="0">
            <a:noAutofit/>
          </a:bodyPr>
          <a:lstStyle/>
          <a:p>
            <a:pPr marL="0" marR="0" lvl="0" indent="0" algn="l" rtl="0">
              <a:spcBef>
                <a:spcPts val="0"/>
              </a:spcBef>
              <a:spcAft>
                <a:spcPts val="0"/>
              </a:spcAft>
              <a:buClr>
                <a:srgbClr val="FFFFFF"/>
              </a:buClr>
              <a:buSzPts val="1600"/>
              <a:buFont typeface="Calibri"/>
              <a:buNone/>
            </a:pPr>
            <a:r>
              <a:rPr lang="en-US" sz="1600" b="1" i="0" u="none" strike="noStrike" cap="none">
                <a:solidFill>
                  <a:srgbClr val="FFFFFF"/>
                </a:solidFill>
                <a:latin typeface="Calibri"/>
                <a:ea typeface="Calibri"/>
                <a:cs typeface="Calibri"/>
                <a:sym typeface="Calibri"/>
              </a:rPr>
              <a:t>That raises the bar for the broker's role:</a:t>
            </a:r>
            <a:endParaRPr sz="1600" b="0" i="0" u="none" strike="noStrike" cap="none">
              <a:solidFill>
                <a:schemeClr val="dk1"/>
              </a:solidFill>
              <a:latin typeface="Calibri"/>
              <a:ea typeface="Calibri"/>
              <a:cs typeface="Calibri"/>
              <a:sym typeface="Calibri"/>
            </a:endParaRPr>
          </a:p>
        </p:txBody>
      </p:sp>
      <p:sp>
        <p:nvSpPr>
          <p:cNvPr id="185" name="Google Shape;185;p10"/>
          <p:cNvSpPr/>
          <p:nvPr/>
        </p:nvSpPr>
        <p:spPr>
          <a:xfrm>
            <a:off x="685800" y="4096512"/>
            <a:ext cx="146304" cy="146304"/>
          </a:xfrm>
          <a:prstGeom prst="ellipse">
            <a:avLst/>
          </a:prstGeom>
          <a:solidFill>
            <a:srgbClr val="E8734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6" name="Google Shape;186;p10"/>
          <p:cNvSpPr/>
          <p:nvPr/>
        </p:nvSpPr>
        <p:spPr>
          <a:xfrm>
            <a:off x="1005840" y="3931920"/>
            <a:ext cx="10332720" cy="502920"/>
          </a:xfrm>
          <a:prstGeom prst="rect">
            <a:avLst/>
          </a:prstGeom>
          <a:noFill/>
          <a:ln>
            <a:noFill/>
          </a:ln>
        </p:spPr>
        <p:txBody>
          <a:bodyPr spcFirstLastPara="1" wrap="square" lIns="0" tIns="0" rIns="0" bIns="0" anchor="ctr" anchorCtr="0">
            <a:noAutofit/>
          </a:bodyPr>
          <a:lstStyle/>
          <a:p>
            <a:pPr marL="0" marR="0" lvl="0" indent="0" algn="l" rtl="0">
              <a:spcBef>
                <a:spcPts val="0"/>
              </a:spcBef>
              <a:spcAft>
                <a:spcPts val="0"/>
              </a:spcAft>
              <a:buClr>
                <a:srgbClr val="CADCFC"/>
              </a:buClr>
              <a:buSzPts val="1500"/>
              <a:buFont typeface="Calibri"/>
              <a:buNone/>
            </a:pPr>
            <a:r>
              <a:rPr lang="en-US" sz="1500" b="0" i="0" u="none" strike="noStrike" cap="none">
                <a:solidFill>
                  <a:srgbClr val="CADCFC"/>
                </a:solidFill>
                <a:latin typeface="Calibri"/>
                <a:ea typeface="Calibri"/>
                <a:cs typeface="Calibri"/>
                <a:sym typeface="Calibri"/>
              </a:rPr>
              <a:t>Be the advocate, not the paperwork — relationship over transaction</a:t>
            </a:r>
            <a:endParaRPr sz="1500" b="0" i="0" u="none" strike="noStrike" cap="none">
              <a:solidFill>
                <a:schemeClr val="dk1"/>
              </a:solidFill>
              <a:latin typeface="Calibri"/>
              <a:ea typeface="Calibri"/>
              <a:cs typeface="Calibri"/>
              <a:sym typeface="Calibri"/>
            </a:endParaRPr>
          </a:p>
        </p:txBody>
      </p:sp>
      <p:sp>
        <p:nvSpPr>
          <p:cNvPr id="187" name="Google Shape;187;p10"/>
          <p:cNvSpPr/>
          <p:nvPr/>
        </p:nvSpPr>
        <p:spPr>
          <a:xfrm>
            <a:off x="685800" y="4754880"/>
            <a:ext cx="146304" cy="146304"/>
          </a:xfrm>
          <a:prstGeom prst="ellipse">
            <a:avLst/>
          </a:prstGeom>
          <a:solidFill>
            <a:srgbClr val="E8734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8" name="Google Shape;188;p10"/>
          <p:cNvSpPr/>
          <p:nvPr/>
        </p:nvSpPr>
        <p:spPr>
          <a:xfrm>
            <a:off x="1005840" y="4590288"/>
            <a:ext cx="10332720" cy="502920"/>
          </a:xfrm>
          <a:prstGeom prst="rect">
            <a:avLst/>
          </a:prstGeom>
          <a:noFill/>
          <a:ln>
            <a:noFill/>
          </a:ln>
        </p:spPr>
        <p:txBody>
          <a:bodyPr spcFirstLastPara="1" wrap="square" lIns="0" tIns="0" rIns="0" bIns="0" anchor="ctr" anchorCtr="0">
            <a:noAutofit/>
          </a:bodyPr>
          <a:lstStyle/>
          <a:p>
            <a:pPr marL="0" marR="0" lvl="0" indent="0" algn="l" rtl="0">
              <a:spcBef>
                <a:spcPts val="0"/>
              </a:spcBef>
              <a:spcAft>
                <a:spcPts val="0"/>
              </a:spcAft>
              <a:buClr>
                <a:srgbClr val="CADCFC"/>
              </a:buClr>
              <a:buSzPts val="1500"/>
              <a:buFont typeface="Calibri"/>
              <a:buNone/>
            </a:pPr>
            <a:r>
              <a:rPr lang="en-US" sz="1500" b="0" i="0" u="none" strike="noStrike" cap="none">
                <a:solidFill>
                  <a:srgbClr val="CADCFC"/>
                </a:solidFill>
                <a:latin typeface="Calibri"/>
                <a:ea typeface="Calibri"/>
                <a:cs typeface="Calibri"/>
                <a:sym typeface="Calibri"/>
              </a:rPr>
              <a:t>Add context AI can't: </a:t>
            </a:r>
            <a:r>
              <a:rPr lang="en-US" sz="1500">
                <a:solidFill>
                  <a:srgbClr val="CADCFC"/>
                </a:solidFill>
                <a:latin typeface="Calibri"/>
                <a:ea typeface="Calibri"/>
                <a:cs typeface="Calibri"/>
                <a:sym typeface="Calibri"/>
              </a:rPr>
              <a:t>what you know about the brand</a:t>
            </a:r>
            <a:r>
              <a:rPr lang="en-US" sz="1500" b="0" i="0" u="none" strike="noStrike" cap="none">
                <a:solidFill>
                  <a:srgbClr val="CADCFC"/>
                </a:solidFill>
                <a:latin typeface="Calibri"/>
                <a:ea typeface="Calibri"/>
                <a:cs typeface="Calibri"/>
                <a:sym typeface="Calibri"/>
              </a:rPr>
              <a:t>, why you think they are a good fit, and remember to address readiness - reminding them of their </a:t>
            </a:r>
            <a:r>
              <a:rPr lang="en-US" sz="1500">
                <a:solidFill>
                  <a:srgbClr val="CADCFC"/>
                </a:solidFill>
                <a:latin typeface="Calibri"/>
                <a:ea typeface="Calibri"/>
                <a:cs typeface="Calibri"/>
                <a:sym typeface="Calibri"/>
              </a:rPr>
              <a:t>“Why” for pursuing business ownership. Stay connected emotionally!</a:t>
            </a:r>
            <a:endParaRPr sz="1500" b="0" i="0" u="none" strike="noStrike" cap="none">
              <a:solidFill>
                <a:schemeClr val="dk1"/>
              </a:solidFill>
              <a:latin typeface="Calibri"/>
              <a:ea typeface="Calibri"/>
              <a:cs typeface="Calibri"/>
              <a:sym typeface="Calibri"/>
            </a:endParaRPr>
          </a:p>
        </p:txBody>
      </p:sp>
      <p:sp>
        <p:nvSpPr>
          <p:cNvPr id="189" name="Google Shape;189;p10"/>
          <p:cNvSpPr/>
          <p:nvPr/>
        </p:nvSpPr>
        <p:spPr>
          <a:xfrm>
            <a:off x="685800" y="5413248"/>
            <a:ext cx="146304" cy="146304"/>
          </a:xfrm>
          <a:prstGeom prst="ellipse">
            <a:avLst/>
          </a:prstGeom>
          <a:solidFill>
            <a:srgbClr val="E8734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0" name="Google Shape;190;p10"/>
          <p:cNvSpPr/>
          <p:nvPr/>
        </p:nvSpPr>
        <p:spPr>
          <a:xfrm>
            <a:off x="1005840" y="5248656"/>
            <a:ext cx="10332720" cy="502920"/>
          </a:xfrm>
          <a:prstGeom prst="rect">
            <a:avLst/>
          </a:prstGeom>
          <a:noFill/>
          <a:ln>
            <a:noFill/>
          </a:ln>
        </p:spPr>
        <p:txBody>
          <a:bodyPr spcFirstLastPara="1" wrap="square" lIns="0" tIns="0" rIns="0" bIns="0" anchor="ctr" anchorCtr="0">
            <a:noAutofit/>
          </a:bodyPr>
          <a:lstStyle/>
          <a:p>
            <a:pPr marL="0" marR="0" lvl="0" indent="0" algn="l" rtl="0">
              <a:spcBef>
                <a:spcPts val="0"/>
              </a:spcBef>
              <a:spcAft>
                <a:spcPts val="0"/>
              </a:spcAft>
              <a:buClr>
                <a:srgbClr val="CADCFC"/>
              </a:buClr>
              <a:buSzPts val="1500"/>
              <a:buFont typeface="Calibri"/>
              <a:buNone/>
            </a:pPr>
            <a:r>
              <a:rPr lang="en-US" sz="1500" b="0" i="0" u="none" strike="noStrike" cap="none">
                <a:solidFill>
                  <a:srgbClr val="CADCFC"/>
                </a:solidFill>
                <a:latin typeface="Calibri"/>
                <a:ea typeface="Calibri"/>
                <a:cs typeface="Calibri"/>
                <a:sym typeface="Calibri"/>
              </a:rPr>
              <a:t>Stay the trusted human thread across the whole handoff -</a:t>
            </a:r>
            <a:r>
              <a:rPr lang="en-US" sz="1500">
                <a:solidFill>
                  <a:srgbClr val="CADCFC"/>
                </a:solidFill>
                <a:latin typeface="Calibri"/>
                <a:ea typeface="Calibri"/>
                <a:cs typeface="Calibri"/>
                <a:sym typeface="Calibri"/>
              </a:rPr>
              <a:t> Follow up to ensure they had all of their questions answered, ask if they need you to circle back on any details, remind them of the next steps and timeframe from here. Keep them engaged!</a:t>
            </a:r>
            <a:endParaRPr sz="1500" b="0" i="0" u="none" strike="noStrike" cap="none">
              <a:solidFill>
                <a:schemeClr val="dk1"/>
              </a:solidFill>
              <a:latin typeface="Calibri"/>
              <a:ea typeface="Calibri"/>
              <a:cs typeface="Calibri"/>
              <a:sym typeface="Calibri"/>
            </a:endParaRPr>
          </a:p>
        </p:txBody>
      </p:sp>
      <p:sp>
        <p:nvSpPr>
          <p:cNvPr id="191" name="Google Shape;191;p10"/>
          <p:cNvSpPr/>
          <p:nvPr/>
        </p:nvSpPr>
        <p:spPr>
          <a:xfrm>
            <a:off x="457200" y="6446520"/>
            <a:ext cx="7315200" cy="274320"/>
          </a:xfrm>
          <a:prstGeom prst="rect">
            <a:avLst/>
          </a:prstGeom>
          <a:noFill/>
          <a:ln>
            <a:noFill/>
          </a:ln>
        </p:spPr>
        <p:txBody>
          <a:bodyPr spcFirstLastPara="1" wrap="square" lIns="0" tIns="0" rIns="0" bIns="0" anchor="ctr" anchorCtr="0">
            <a:noAutofit/>
          </a:bodyPr>
          <a:lstStyle/>
          <a:p>
            <a:pPr marL="0" marR="0" lvl="0" indent="0" algn="l" rtl="0">
              <a:spcBef>
                <a:spcPts val="0"/>
              </a:spcBef>
              <a:spcAft>
                <a:spcPts val="0"/>
              </a:spcAft>
              <a:buClr>
                <a:srgbClr val="5B6B8C"/>
              </a:buClr>
              <a:buSzPts val="1000"/>
              <a:buFont typeface="Calibri"/>
              <a:buNone/>
            </a:pPr>
            <a:r>
              <a:rPr lang="en-US" sz="1000" b="0" i="0" u="none" strike="noStrike" cap="none">
                <a:solidFill>
                  <a:srgbClr val="5B6B8C"/>
                </a:solidFill>
                <a:latin typeface="Calibri"/>
                <a:ea typeface="Calibri"/>
                <a:cs typeface="Calibri"/>
                <a:sym typeface="Calibri"/>
              </a:rPr>
              <a:t>FBA BOS Mastermind  –  Intro to ZOR</a:t>
            </a:r>
            <a:endParaRPr sz="1000" b="0" i="0" u="none" strike="noStrike" cap="none">
              <a:solidFill>
                <a:schemeClr val="dk1"/>
              </a:solidFill>
              <a:latin typeface="Calibri"/>
              <a:ea typeface="Calibri"/>
              <a:cs typeface="Calibri"/>
              <a:sym typeface="Calibri"/>
            </a:endParaRPr>
          </a:p>
        </p:txBody>
      </p:sp>
      <p:sp>
        <p:nvSpPr>
          <p:cNvPr id="192" name="Google Shape;192;p10"/>
          <p:cNvSpPr/>
          <p:nvPr/>
        </p:nvSpPr>
        <p:spPr>
          <a:xfrm>
            <a:off x="11274552" y="6446520"/>
            <a:ext cx="548640" cy="274320"/>
          </a:xfrm>
          <a:prstGeom prst="rect">
            <a:avLst/>
          </a:prstGeom>
          <a:noFill/>
          <a:ln>
            <a:noFill/>
          </a:ln>
        </p:spPr>
        <p:txBody>
          <a:bodyPr spcFirstLastPara="1" wrap="square" lIns="0" tIns="0" rIns="0" bIns="0" anchor="ctr" anchorCtr="0">
            <a:noAutofit/>
          </a:bodyPr>
          <a:lstStyle/>
          <a:p>
            <a:pPr marL="0" marR="0" lvl="0" indent="0" algn="r" rtl="0">
              <a:spcBef>
                <a:spcPts val="0"/>
              </a:spcBef>
              <a:spcAft>
                <a:spcPts val="0"/>
              </a:spcAft>
              <a:buClr>
                <a:srgbClr val="5B6B8C"/>
              </a:buClr>
              <a:buSzPts val="1000"/>
              <a:buFont typeface="Calibri"/>
              <a:buNone/>
            </a:pPr>
            <a:r>
              <a:rPr lang="en-US" sz="1000" b="0" i="0" u="none" strike="noStrike" cap="none">
                <a:solidFill>
                  <a:srgbClr val="5B6B8C"/>
                </a:solidFill>
                <a:latin typeface="Calibri"/>
                <a:ea typeface="Calibri"/>
                <a:cs typeface="Calibri"/>
                <a:sym typeface="Calibri"/>
              </a:rPr>
              <a:t>8</a:t>
            </a:r>
            <a:endParaRPr sz="1000" b="0" i="0" u="none" strike="noStrike" cap="none">
              <a:solidFill>
                <a:schemeClr val="dk1"/>
              </a:solidFill>
              <a:latin typeface="Calibri"/>
              <a:ea typeface="Calibri"/>
              <a:cs typeface="Calibri"/>
              <a:sym typeface="Calibri"/>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1E2761"/>
        </a:solidFill>
        <a:effectLst/>
      </p:bgPr>
    </p:bg>
    <p:spTree>
      <p:nvGrpSpPr>
        <p:cNvPr id="1" name="Shape 197"/>
        <p:cNvGrpSpPr/>
        <p:nvPr/>
      </p:nvGrpSpPr>
      <p:grpSpPr>
        <a:xfrm>
          <a:off x="0" y="0"/>
          <a:ext cx="0" cy="0"/>
          <a:chOff x="0" y="0"/>
          <a:chExt cx="0" cy="0"/>
        </a:xfrm>
      </p:grpSpPr>
      <p:sp>
        <p:nvSpPr>
          <p:cNvPr id="198" name="Google Shape;198;p11"/>
          <p:cNvSpPr/>
          <p:nvPr/>
        </p:nvSpPr>
        <p:spPr>
          <a:xfrm>
            <a:off x="-2286000" y="3657600"/>
            <a:ext cx="5486400" cy="5486400"/>
          </a:xfrm>
          <a:prstGeom prst="ellipse">
            <a:avLst/>
          </a:prstGeom>
          <a:solidFill>
            <a:srgbClr val="26338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9" name="Google Shape;199;p11"/>
          <p:cNvSpPr/>
          <p:nvPr/>
        </p:nvSpPr>
        <p:spPr>
          <a:xfrm>
            <a:off x="640080" y="457200"/>
            <a:ext cx="7315200" cy="365760"/>
          </a:xfrm>
          <a:prstGeom prst="rect">
            <a:avLst/>
          </a:prstGeom>
          <a:noFill/>
          <a:ln>
            <a:noFill/>
          </a:ln>
        </p:spPr>
        <p:txBody>
          <a:bodyPr spcFirstLastPara="1" wrap="square" lIns="0" tIns="0" rIns="0" bIns="0" anchor="ctr" anchorCtr="0">
            <a:noAutofit/>
          </a:bodyPr>
          <a:lstStyle/>
          <a:p>
            <a:pPr marL="0" marR="0" lvl="0" indent="0" algn="l" rtl="0">
              <a:spcBef>
                <a:spcPts val="0"/>
              </a:spcBef>
              <a:spcAft>
                <a:spcPts val="0"/>
              </a:spcAft>
              <a:buClr>
                <a:srgbClr val="E8734A"/>
              </a:buClr>
              <a:buSzPts val="1400"/>
              <a:buFont typeface="Calibri"/>
              <a:buNone/>
            </a:pPr>
            <a:r>
              <a:rPr lang="en-US" sz="1400" b="1" i="0" u="none" strike="noStrike" cap="none">
                <a:solidFill>
                  <a:srgbClr val="E8734A"/>
                </a:solidFill>
                <a:latin typeface="Calibri"/>
                <a:ea typeface="Calibri"/>
                <a:cs typeface="Calibri"/>
                <a:sym typeface="Calibri"/>
              </a:rPr>
              <a:t>OPEN MASTERMIND</a:t>
            </a:r>
            <a:endParaRPr sz="1400" b="0" i="0" u="none" strike="noStrike" cap="none">
              <a:solidFill>
                <a:schemeClr val="dk1"/>
              </a:solidFill>
              <a:latin typeface="Calibri"/>
              <a:ea typeface="Calibri"/>
              <a:cs typeface="Calibri"/>
              <a:sym typeface="Calibri"/>
            </a:endParaRPr>
          </a:p>
        </p:txBody>
      </p:sp>
      <p:sp>
        <p:nvSpPr>
          <p:cNvPr id="200" name="Google Shape;200;p11"/>
          <p:cNvSpPr/>
          <p:nvPr/>
        </p:nvSpPr>
        <p:spPr>
          <a:xfrm>
            <a:off x="640080" y="822960"/>
            <a:ext cx="10058400" cy="640080"/>
          </a:xfrm>
          <a:prstGeom prst="rect">
            <a:avLst/>
          </a:prstGeom>
          <a:noFill/>
          <a:ln>
            <a:noFill/>
          </a:ln>
        </p:spPr>
        <p:txBody>
          <a:bodyPr spcFirstLastPara="1" wrap="square" lIns="0" tIns="0" rIns="0" bIns="0" anchor="ctr" anchorCtr="0">
            <a:noAutofit/>
          </a:bodyPr>
          <a:lstStyle/>
          <a:p>
            <a:pPr marL="0" marR="0" lvl="0" indent="0" algn="l" rtl="0">
              <a:spcBef>
                <a:spcPts val="0"/>
              </a:spcBef>
              <a:spcAft>
                <a:spcPts val="0"/>
              </a:spcAft>
              <a:buClr>
                <a:srgbClr val="FFFFFF"/>
              </a:buClr>
              <a:buSzPts val="3000"/>
              <a:buFont typeface="Cambria"/>
              <a:buNone/>
            </a:pPr>
            <a:r>
              <a:rPr lang="en-US" sz="3000" b="1" i="0" u="none" strike="noStrike" cap="none">
                <a:solidFill>
                  <a:srgbClr val="FFFFFF"/>
                </a:solidFill>
                <a:latin typeface="Cambria"/>
                <a:ea typeface="Cambria"/>
                <a:cs typeface="Cambria"/>
                <a:sym typeface="Cambria"/>
              </a:rPr>
              <a:t>Let's Talk It Through - Mastermind Session Questions</a:t>
            </a:r>
            <a:endParaRPr sz="3000" b="0" i="0" u="none" strike="noStrike" cap="none">
              <a:solidFill>
                <a:schemeClr val="dk1"/>
              </a:solidFill>
              <a:latin typeface="Calibri"/>
              <a:ea typeface="Calibri"/>
              <a:cs typeface="Calibri"/>
              <a:sym typeface="Calibri"/>
            </a:endParaRPr>
          </a:p>
        </p:txBody>
      </p:sp>
      <p:sp>
        <p:nvSpPr>
          <p:cNvPr id="201" name="Google Shape;201;p11"/>
          <p:cNvSpPr/>
          <p:nvPr/>
        </p:nvSpPr>
        <p:spPr>
          <a:xfrm>
            <a:off x="640080" y="1764792"/>
            <a:ext cx="502920" cy="502920"/>
          </a:xfrm>
          <a:prstGeom prst="ellipse">
            <a:avLst/>
          </a:prstGeom>
          <a:solidFill>
            <a:srgbClr val="E8734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2" name="Google Shape;202;p11"/>
          <p:cNvSpPr/>
          <p:nvPr/>
        </p:nvSpPr>
        <p:spPr>
          <a:xfrm>
            <a:off x="640080" y="1764792"/>
            <a:ext cx="502920" cy="502920"/>
          </a:xfrm>
          <a:prstGeom prst="rect">
            <a:avLst/>
          </a:prstGeom>
          <a:noFill/>
          <a:ln>
            <a:noFill/>
          </a:ln>
        </p:spPr>
        <p:txBody>
          <a:bodyPr spcFirstLastPara="1" wrap="square" lIns="0" tIns="0" rIns="0" bIns="0" anchor="ctr" anchorCtr="0">
            <a:noAutofit/>
          </a:bodyPr>
          <a:lstStyle/>
          <a:p>
            <a:pPr marL="0" marR="0" lvl="0" indent="0" algn="ctr" rtl="0">
              <a:spcBef>
                <a:spcPts val="0"/>
              </a:spcBef>
              <a:spcAft>
                <a:spcPts val="0"/>
              </a:spcAft>
              <a:buClr>
                <a:srgbClr val="FFFFFF"/>
              </a:buClr>
              <a:buSzPts val="1600"/>
              <a:buFont typeface="Cambria"/>
              <a:buNone/>
            </a:pPr>
            <a:r>
              <a:rPr lang="en-US" sz="1600" b="1" i="0" u="none" strike="noStrike" cap="none">
                <a:solidFill>
                  <a:srgbClr val="FFFFFF"/>
                </a:solidFill>
                <a:latin typeface="Cambria"/>
                <a:ea typeface="Cambria"/>
                <a:cs typeface="Cambria"/>
                <a:sym typeface="Cambria"/>
              </a:rPr>
              <a:t>1</a:t>
            </a:r>
            <a:endParaRPr sz="1600" b="0" i="0" u="none" strike="noStrike" cap="none">
              <a:solidFill>
                <a:schemeClr val="dk1"/>
              </a:solidFill>
              <a:latin typeface="Calibri"/>
              <a:ea typeface="Calibri"/>
              <a:cs typeface="Calibri"/>
              <a:sym typeface="Calibri"/>
            </a:endParaRPr>
          </a:p>
        </p:txBody>
      </p:sp>
      <p:sp>
        <p:nvSpPr>
          <p:cNvPr id="203" name="Google Shape;203;p11"/>
          <p:cNvSpPr/>
          <p:nvPr/>
        </p:nvSpPr>
        <p:spPr>
          <a:xfrm>
            <a:off x="1325880" y="1691640"/>
            <a:ext cx="10195560" cy="749808"/>
          </a:xfrm>
          <a:prstGeom prst="rect">
            <a:avLst/>
          </a:prstGeom>
          <a:noFill/>
          <a:ln>
            <a:noFill/>
          </a:ln>
        </p:spPr>
        <p:txBody>
          <a:bodyPr spcFirstLastPara="1" wrap="square" lIns="0" tIns="0" rIns="0" bIns="0" anchor="ctr" anchorCtr="0">
            <a:noAutofit/>
          </a:bodyPr>
          <a:lstStyle/>
          <a:p>
            <a:pPr marL="0" marR="0" lvl="0" indent="0" algn="l" rtl="0">
              <a:spcBef>
                <a:spcPts val="0"/>
              </a:spcBef>
              <a:spcAft>
                <a:spcPts val="0"/>
              </a:spcAft>
              <a:buClr>
                <a:srgbClr val="CADCFC"/>
              </a:buClr>
              <a:buSzPts val="1350"/>
              <a:buFont typeface="Calibri"/>
              <a:buNone/>
            </a:pPr>
            <a:r>
              <a:rPr lang="en-US" sz="1350" b="0" i="0" u="none" strike="noStrike" cap="none">
                <a:solidFill>
                  <a:srgbClr val="CADCFC"/>
                </a:solidFill>
                <a:latin typeface="Calibri"/>
                <a:ea typeface="Calibri"/>
                <a:cs typeface="Calibri"/>
                <a:sym typeface="Calibri"/>
              </a:rPr>
              <a:t>When did you last call a ZOR to personally introduce a candidate, instead of just sending the registration? What happened?</a:t>
            </a:r>
            <a:endParaRPr sz="1350" b="0" i="0" u="none" strike="noStrike" cap="none">
              <a:solidFill>
                <a:schemeClr val="dk1"/>
              </a:solidFill>
              <a:latin typeface="Calibri"/>
              <a:ea typeface="Calibri"/>
              <a:cs typeface="Calibri"/>
              <a:sym typeface="Calibri"/>
            </a:endParaRPr>
          </a:p>
        </p:txBody>
      </p:sp>
      <p:sp>
        <p:nvSpPr>
          <p:cNvPr id="204" name="Google Shape;204;p11"/>
          <p:cNvSpPr/>
          <p:nvPr/>
        </p:nvSpPr>
        <p:spPr>
          <a:xfrm>
            <a:off x="640080" y="2569464"/>
            <a:ext cx="502920" cy="502920"/>
          </a:xfrm>
          <a:prstGeom prst="ellipse">
            <a:avLst/>
          </a:prstGeom>
          <a:solidFill>
            <a:srgbClr val="E8734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5" name="Google Shape;205;p11"/>
          <p:cNvSpPr/>
          <p:nvPr/>
        </p:nvSpPr>
        <p:spPr>
          <a:xfrm>
            <a:off x="640080" y="2569464"/>
            <a:ext cx="502920" cy="502920"/>
          </a:xfrm>
          <a:prstGeom prst="rect">
            <a:avLst/>
          </a:prstGeom>
          <a:noFill/>
          <a:ln>
            <a:noFill/>
          </a:ln>
        </p:spPr>
        <p:txBody>
          <a:bodyPr spcFirstLastPara="1" wrap="square" lIns="0" tIns="0" rIns="0" bIns="0" anchor="ctr" anchorCtr="0">
            <a:noAutofit/>
          </a:bodyPr>
          <a:lstStyle/>
          <a:p>
            <a:pPr marL="0" marR="0" lvl="0" indent="0" algn="ctr" rtl="0">
              <a:spcBef>
                <a:spcPts val="0"/>
              </a:spcBef>
              <a:spcAft>
                <a:spcPts val="0"/>
              </a:spcAft>
              <a:buClr>
                <a:srgbClr val="FFFFFF"/>
              </a:buClr>
              <a:buSzPts val="1600"/>
              <a:buFont typeface="Cambria"/>
              <a:buNone/>
            </a:pPr>
            <a:r>
              <a:rPr lang="en-US" sz="1600" b="1" i="0" u="none" strike="noStrike" cap="none">
                <a:solidFill>
                  <a:srgbClr val="FFFFFF"/>
                </a:solidFill>
                <a:latin typeface="Cambria"/>
                <a:ea typeface="Cambria"/>
                <a:cs typeface="Cambria"/>
                <a:sym typeface="Cambria"/>
              </a:rPr>
              <a:t>2</a:t>
            </a:r>
            <a:endParaRPr sz="1600" b="0" i="0" u="none" strike="noStrike" cap="none">
              <a:solidFill>
                <a:schemeClr val="dk1"/>
              </a:solidFill>
              <a:latin typeface="Calibri"/>
              <a:ea typeface="Calibri"/>
              <a:cs typeface="Calibri"/>
              <a:sym typeface="Calibri"/>
            </a:endParaRPr>
          </a:p>
        </p:txBody>
      </p:sp>
      <p:sp>
        <p:nvSpPr>
          <p:cNvPr id="206" name="Google Shape;206;p11"/>
          <p:cNvSpPr/>
          <p:nvPr/>
        </p:nvSpPr>
        <p:spPr>
          <a:xfrm>
            <a:off x="1325880" y="2496312"/>
            <a:ext cx="10195560" cy="749808"/>
          </a:xfrm>
          <a:prstGeom prst="rect">
            <a:avLst/>
          </a:prstGeom>
          <a:noFill/>
          <a:ln>
            <a:noFill/>
          </a:ln>
        </p:spPr>
        <p:txBody>
          <a:bodyPr spcFirstLastPara="1" wrap="square" lIns="0" tIns="0" rIns="0" bIns="0" anchor="ctr" anchorCtr="0">
            <a:noAutofit/>
          </a:bodyPr>
          <a:lstStyle/>
          <a:p>
            <a:pPr marL="0" marR="0" lvl="0" indent="0" algn="l" rtl="0">
              <a:spcBef>
                <a:spcPts val="0"/>
              </a:spcBef>
              <a:spcAft>
                <a:spcPts val="0"/>
              </a:spcAft>
              <a:buClr>
                <a:srgbClr val="CADCFC"/>
              </a:buClr>
              <a:buSzPts val="1350"/>
              <a:buFont typeface="Calibri"/>
              <a:buNone/>
            </a:pPr>
            <a:r>
              <a:rPr lang="en-US" sz="1350" b="0" i="0" u="none" strike="noStrike" cap="none">
                <a:solidFill>
                  <a:srgbClr val="CADCFC"/>
                </a:solidFill>
                <a:latin typeface="Calibri"/>
                <a:ea typeface="Calibri"/>
                <a:cs typeface="Calibri"/>
                <a:sym typeface="Calibri"/>
              </a:rPr>
              <a:t>What's the biggest reason BDR turnover keeps costing us candidates — and what can we control from our side? </a:t>
            </a:r>
            <a:endParaRPr sz="1350" b="0" i="0" u="none" strike="noStrike" cap="none">
              <a:solidFill>
                <a:schemeClr val="dk1"/>
              </a:solidFill>
              <a:latin typeface="Calibri"/>
              <a:ea typeface="Calibri"/>
              <a:cs typeface="Calibri"/>
              <a:sym typeface="Calibri"/>
            </a:endParaRPr>
          </a:p>
        </p:txBody>
      </p:sp>
      <p:sp>
        <p:nvSpPr>
          <p:cNvPr id="207" name="Google Shape;207;p11"/>
          <p:cNvSpPr/>
          <p:nvPr/>
        </p:nvSpPr>
        <p:spPr>
          <a:xfrm>
            <a:off x="640080" y="3374136"/>
            <a:ext cx="502920" cy="502920"/>
          </a:xfrm>
          <a:prstGeom prst="ellipse">
            <a:avLst/>
          </a:prstGeom>
          <a:solidFill>
            <a:srgbClr val="E8734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8" name="Google Shape;208;p11"/>
          <p:cNvSpPr/>
          <p:nvPr/>
        </p:nvSpPr>
        <p:spPr>
          <a:xfrm>
            <a:off x="640080" y="3374136"/>
            <a:ext cx="502920" cy="502920"/>
          </a:xfrm>
          <a:prstGeom prst="rect">
            <a:avLst/>
          </a:prstGeom>
          <a:noFill/>
          <a:ln>
            <a:noFill/>
          </a:ln>
        </p:spPr>
        <p:txBody>
          <a:bodyPr spcFirstLastPara="1" wrap="square" lIns="0" tIns="0" rIns="0" bIns="0" anchor="ctr" anchorCtr="0">
            <a:noAutofit/>
          </a:bodyPr>
          <a:lstStyle/>
          <a:p>
            <a:pPr marL="0" marR="0" lvl="0" indent="0" algn="ctr" rtl="0">
              <a:spcBef>
                <a:spcPts val="0"/>
              </a:spcBef>
              <a:spcAft>
                <a:spcPts val="0"/>
              </a:spcAft>
              <a:buClr>
                <a:srgbClr val="FFFFFF"/>
              </a:buClr>
              <a:buSzPts val="1600"/>
              <a:buFont typeface="Cambria"/>
              <a:buNone/>
            </a:pPr>
            <a:r>
              <a:rPr lang="en-US" sz="1600" b="1" i="0" u="none" strike="noStrike" cap="none">
                <a:solidFill>
                  <a:srgbClr val="FFFFFF"/>
                </a:solidFill>
                <a:latin typeface="Cambria"/>
                <a:ea typeface="Cambria"/>
                <a:cs typeface="Cambria"/>
                <a:sym typeface="Cambria"/>
              </a:rPr>
              <a:t>3</a:t>
            </a:r>
            <a:endParaRPr sz="1600" b="0" i="0" u="none" strike="noStrike" cap="none">
              <a:solidFill>
                <a:schemeClr val="dk1"/>
              </a:solidFill>
              <a:latin typeface="Calibri"/>
              <a:ea typeface="Calibri"/>
              <a:cs typeface="Calibri"/>
              <a:sym typeface="Calibri"/>
            </a:endParaRPr>
          </a:p>
        </p:txBody>
      </p:sp>
      <p:sp>
        <p:nvSpPr>
          <p:cNvPr id="209" name="Google Shape;209;p11"/>
          <p:cNvSpPr/>
          <p:nvPr/>
        </p:nvSpPr>
        <p:spPr>
          <a:xfrm>
            <a:off x="1325880" y="3300984"/>
            <a:ext cx="10195560" cy="749808"/>
          </a:xfrm>
          <a:prstGeom prst="rect">
            <a:avLst/>
          </a:prstGeom>
          <a:noFill/>
          <a:ln>
            <a:noFill/>
          </a:ln>
        </p:spPr>
        <p:txBody>
          <a:bodyPr spcFirstLastPara="1" wrap="square" lIns="0" tIns="0" rIns="0" bIns="0" anchor="ctr" anchorCtr="0">
            <a:noAutofit/>
          </a:bodyPr>
          <a:lstStyle/>
          <a:p>
            <a:pPr marL="0" marR="0" lvl="0" indent="0" algn="l" rtl="0">
              <a:spcBef>
                <a:spcPts val="0"/>
              </a:spcBef>
              <a:spcAft>
                <a:spcPts val="0"/>
              </a:spcAft>
              <a:buClr>
                <a:srgbClr val="CADCFC"/>
              </a:buClr>
              <a:buSzPts val="1350"/>
              <a:buFont typeface="Calibri"/>
              <a:buNone/>
            </a:pPr>
            <a:r>
              <a:rPr lang="en-US" sz="1350" b="0" i="0" u="none" strike="noStrike" cap="none">
                <a:solidFill>
                  <a:srgbClr val="CADCFC"/>
                </a:solidFill>
                <a:latin typeface="Calibri"/>
                <a:ea typeface="Calibri"/>
                <a:cs typeface="Calibri"/>
                <a:sym typeface="Calibri"/>
              </a:rPr>
              <a:t>How do you currently set communication expectations with the ZOR and the candidate? What should the standard be?</a:t>
            </a:r>
            <a:endParaRPr sz="1350" b="0" i="0" u="none" strike="noStrike" cap="none">
              <a:solidFill>
                <a:schemeClr val="dk1"/>
              </a:solidFill>
              <a:latin typeface="Calibri"/>
              <a:ea typeface="Calibri"/>
              <a:cs typeface="Calibri"/>
              <a:sym typeface="Calibri"/>
            </a:endParaRPr>
          </a:p>
        </p:txBody>
      </p:sp>
      <p:sp>
        <p:nvSpPr>
          <p:cNvPr id="210" name="Google Shape;210;p11"/>
          <p:cNvSpPr/>
          <p:nvPr/>
        </p:nvSpPr>
        <p:spPr>
          <a:xfrm>
            <a:off x="640080" y="4178808"/>
            <a:ext cx="502920" cy="502920"/>
          </a:xfrm>
          <a:prstGeom prst="ellipse">
            <a:avLst/>
          </a:prstGeom>
          <a:solidFill>
            <a:srgbClr val="E8734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1" name="Google Shape;211;p11"/>
          <p:cNvSpPr/>
          <p:nvPr/>
        </p:nvSpPr>
        <p:spPr>
          <a:xfrm>
            <a:off x="640080" y="4178808"/>
            <a:ext cx="502920" cy="502920"/>
          </a:xfrm>
          <a:prstGeom prst="rect">
            <a:avLst/>
          </a:prstGeom>
          <a:noFill/>
          <a:ln>
            <a:noFill/>
          </a:ln>
        </p:spPr>
        <p:txBody>
          <a:bodyPr spcFirstLastPara="1" wrap="square" lIns="0" tIns="0" rIns="0" bIns="0" anchor="ctr" anchorCtr="0">
            <a:noAutofit/>
          </a:bodyPr>
          <a:lstStyle/>
          <a:p>
            <a:pPr marL="0" marR="0" lvl="0" indent="0" algn="ctr" rtl="0">
              <a:spcBef>
                <a:spcPts val="0"/>
              </a:spcBef>
              <a:spcAft>
                <a:spcPts val="0"/>
              </a:spcAft>
              <a:buClr>
                <a:srgbClr val="FFFFFF"/>
              </a:buClr>
              <a:buSzPts val="1600"/>
              <a:buFont typeface="Cambria"/>
              <a:buNone/>
            </a:pPr>
            <a:r>
              <a:rPr lang="en-US" sz="1600" b="1" i="0" u="none" strike="noStrike" cap="none">
                <a:solidFill>
                  <a:srgbClr val="FFFFFF"/>
                </a:solidFill>
                <a:latin typeface="Cambria"/>
                <a:ea typeface="Cambria"/>
                <a:cs typeface="Cambria"/>
                <a:sym typeface="Cambria"/>
              </a:rPr>
              <a:t>4</a:t>
            </a:r>
            <a:endParaRPr sz="1600" b="0" i="0" u="none" strike="noStrike" cap="none">
              <a:solidFill>
                <a:schemeClr val="dk1"/>
              </a:solidFill>
              <a:latin typeface="Calibri"/>
              <a:ea typeface="Calibri"/>
              <a:cs typeface="Calibri"/>
              <a:sym typeface="Calibri"/>
            </a:endParaRPr>
          </a:p>
        </p:txBody>
      </p:sp>
      <p:sp>
        <p:nvSpPr>
          <p:cNvPr id="212" name="Google Shape;212;p11"/>
          <p:cNvSpPr/>
          <p:nvPr/>
        </p:nvSpPr>
        <p:spPr>
          <a:xfrm>
            <a:off x="1325880" y="4105656"/>
            <a:ext cx="10195560" cy="749808"/>
          </a:xfrm>
          <a:prstGeom prst="rect">
            <a:avLst/>
          </a:prstGeom>
          <a:noFill/>
          <a:ln>
            <a:noFill/>
          </a:ln>
        </p:spPr>
        <p:txBody>
          <a:bodyPr spcFirstLastPara="1" wrap="square" lIns="0" tIns="0" rIns="0" bIns="0" anchor="ctr" anchorCtr="0">
            <a:noAutofit/>
          </a:bodyPr>
          <a:lstStyle/>
          <a:p>
            <a:pPr marL="0" marR="0" lvl="0" indent="0" algn="l" rtl="0">
              <a:spcBef>
                <a:spcPts val="0"/>
              </a:spcBef>
              <a:spcAft>
                <a:spcPts val="0"/>
              </a:spcAft>
              <a:buClr>
                <a:srgbClr val="CADCFC"/>
              </a:buClr>
              <a:buSzPts val="1350"/>
              <a:buFont typeface="Calibri"/>
              <a:buNone/>
            </a:pPr>
            <a:r>
              <a:rPr lang="en-US" sz="1350" b="0" i="0" u="none" strike="noStrike" cap="none">
                <a:solidFill>
                  <a:srgbClr val="CADCFC"/>
                </a:solidFill>
                <a:latin typeface="Calibri"/>
                <a:ea typeface="Calibri"/>
                <a:cs typeface="Calibri"/>
                <a:sym typeface="Calibri"/>
              </a:rPr>
              <a:t>If a candidate is evaluating other brands, how do you use that with the ZOR as urgency — not a liability?</a:t>
            </a:r>
            <a:endParaRPr sz="1350" b="0" i="0" u="none" strike="noStrike" cap="none">
              <a:solidFill>
                <a:schemeClr val="dk1"/>
              </a:solidFill>
              <a:latin typeface="Calibri"/>
              <a:ea typeface="Calibri"/>
              <a:cs typeface="Calibri"/>
              <a:sym typeface="Calibri"/>
            </a:endParaRPr>
          </a:p>
        </p:txBody>
      </p:sp>
      <p:sp>
        <p:nvSpPr>
          <p:cNvPr id="213" name="Google Shape;213;p11"/>
          <p:cNvSpPr/>
          <p:nvPr/>
        </p:nvSpPr>
        <p:spPr>
          <a:xfrm>
            <a:off x="640080" y="4983480"/>
            <a:ext cx="502920" cy="502920"/>
          </a:xfrm>
          <a:prstGeom prst="ellipse">
            <a:avLst/>
          </a:prstGeom>
          <a:solidFill>
            <a:srgbClr val="E8734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4" name="Google Shape;214;p11"/>
          <p:cNvSpPr/>
          <p:nvPr/>
        </p:nvSpPr>
        <p:spPr>
          <a:xfrm>
            <a:off x="640080" y="4983480"/>
            <a:ext cx="502920" cy="502920"/>
          </a:xfrm>
          <a:prstGeom prst="rect">
            <a:avLst/>
          </a:prstGeom>
          <a:noFill/>
          <a:ln>
            <a:noFill/>
          </a:ln>
        </p:spPr>
        <p:txBody>
          <a:bodyPr spcFirstLastPara="1" wrap="square" lIns="0" tIns="0" rIns="0" bIns="0" anchor="ctr" anchorCtr="0">
            <a:noAutofit/>
          </a:bodyPr>
          <a:lstStyle/>
          <a:p>
            <a:pPr marL="0" marR="0" lvl="0" indent="0" algn="ctr" rtl="0">
              <a:spcBef>
                <a:spcPts val="0"/>
              </a:spcBef>
              <a:spcAft>
                <a:spcPts val="0"/>
              </a:spcAft>
              <a:buClr>
                <a:srgbClr val="FFFFFF"/>
              </a:buClr>
              <a:buSzPts val="1600"/>
              <a:buFont typeface="Cambria"/>
              <a:buNone/>
            </a:pPr>
            <a:r>
              <a:rPr lang="en-US" sz="1600" b="1" i="0" u="none" strike="noStrike" cap="none">
                <a:solidFill>
                  <a:srgbClr val="FFFFFF"/>
                </a:solidFill>
                <a:latin typeface="Cambria"/>
                <a:ea typeface="Cambria"/>
                <a:cs typeface="Cambria"/>
                <a:sym typeface="Cambria"/>
              </a:rPr>
              <a:t>5</a:t>
            </a:r>
            <a:endParaRPr sz="1600" b="0" i="0" u="none" strike="noStrike" cap="none">
              <a:solidFill>
                <a:schemeClr val="dk1"/>
              </a:solidFill>
              <a:latin typeface="Calibri"/>
              <a:ea typeface="Calibri"/>
              <a:cs typeface="Calibri"/>
              <a:sym typeface="Calibri"/>
            </a:endParaRPr>
          </a:p>
        </p:txBody>
      </p:sp>
      <p:sp>
        <p:nvSpPr>
          <p:cNvPr id="215" name="Google Shape;215;p11"/>
          <p:cNvSpPr/>
          <p:nvPr/>
        </p:nvSpPr>
        <p:spPr>
          <a:xfrm>
            <a:off x="1325880" y="4910328"/>
            <a:ext cx="10195560" cy="749808"/>
          </a:xfrm>
          <a:prstGeom prst="rect">
            <a:avLst/>
          </a:prstGeom>
          <a:noFill/>
          <a:ln>
            <a:noFill/>
          </a:ln>
        </p:spPr>
        <p:txBody>
          <a:bodyPr spcFirstLastPara="1" wrap="square" lIns="0" tIns="0" rIns="0" bIns="0" anchor="ctr" anchorCtr="0">
            <a:noAutofit/>
          </a:bodyPr>
          <a:lstStyle/>
          <a:p>
            <a:pPr marL="0" marR="0" lvl="0" indent="0" algn="l" rtl="0">
              <a:spcBef>
                <a:spcPts val="0"/>
              </a:spcBef>
              <a:spcAft>
                <a:spcPts val="0"/>
              </a:spcAft>
              <a:buClr>
                <a:srgbClr val="CADCFC"/>
              </a:buClr>
              <a:buSzPts val="1350"/>
              <a:buFont typeface="Calibri"/>
              <a:buNone/>
            </a:pPr>
            <a:r>
              <a:rPr lang="en-US" sz="1350" b="0" i="0" u="none" strike="noStrike" cap="none">
                <a:solidFill>
                  <a:srgbClr val="CADCFC"/>
                </a:solidFill>
                <a:latin typeface="Calibri"/>
                <a:ea typeface="Calibri"/>
                <a:cs typeface="Calibri"/>
                <a:sym typeface="Calibri"/>
              </a:rPr>
              <a:t>As candidates arrive more AI-informed, how does our advocacy role need to change?</a:t>
            </a:r>
            <a:endParaRPr sz="1350" b="0" i="0" u="none" strike="noStrike" cap="none">
              <a:solidFill>
                <a:schemeClr val="dk1"/>
              </a:solidFill>
              <a:latin typeface="Calibri"/>
              <a:ea typeface="Calibri"/>
              <a:cs typeface="Calibri"/>
              <a:sym typeface="Calibri"/>
            </a:endParaRPr>
          </a:p>
        </p:txBody>
      </p:sp>
      <p:sp>
        <p:nvSpPr>
          <p:cNvPr id="216" name="Google Shape;216;p11"/>
          <p:cNvSpPr/>
          <p:nvPr/>
        </p:nvSpPr>
        <p:spPr>
          <a:xfrm>
            <a:off x="640080" y="5788152"/>
            <a:ext cx="502920" cy="502920"/>
          </a:xfrm>
          <a:prstGeom prst="ellipse">
            <a:avLst/>
          </a:prstGeom>
          <a:solidFill>
            <a:srgbClr val="E8734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7" name="Google Shape;217;p11"/>
          <p:cNvSpPr/>
          <p:nvPr/>
        </p:nvSpPr>
        <p:spPr>
          <a:xfrm>
            <a:off x="640080" y="5788152"/>
            <a:ext cx="502920" cy="502920"/>
          </a:xfrm>
          <a:prstGeom prst="rect">
            <a:avLst/>
          </a:prstGeom>
          <a:noFill/>
          <a:ln>
            <a:noFill/>
          </a:ln>
        </p:spPr>
        <p:txBody>
          <a:bodyPr spcFirstLastPara="1" wrap="square" lIns="0" tIns="0" rIns="0" bIns="0" anchor="ctr" anchorCtr="0">
            <a:noAutofit/>
          </a:bodyPr>
          <a:lstStyle/>
          <a:p>
            <a:pPr marL="0" marR="0" lvl="0" indent="0" algn="ctr" rtl="0">
              <a:spcBef>
                <a:spcPts val="0"/>
              </a:spcBef>
              <a:spcAft>
                <a:spcPts val="0"/>
              </a:spcAft>
              <a:buClr>
                <a:srgbClr val="FFFFFF"/>
              </a:buClr>
              <a:buSzPts val="1600"/>
              <a:buFont typeface="Cambria"/>
              <a:buNone/>
            </a:pPr>
            <a:r>
              <a:rPr lang="en-US" sz="1600" b="1" i="0" u="none" strike="noStrike" cap="none">
                <a:solidFill>
                  <a:srgbClr val="FFFFFF"/>
                </a:solidFill>
                <a:latin typeface="Cambria"/>
                <a:ea typeface="Cambria"/>
                <a:cs typeface="Cambria"/>
                <a:sym typeface="Cambria"/>
              </a:rPr>
              <a:t>6</a:t>
            </a:r>
            <a:endParaRPr sz="1600" b="0" i="0" u="none" strike="noStrike" cap="none">
              <a:solidFill>
                <a:schemeClr val="dk1"/>
              </a:solidFill>
              <a:latin typeface="Calibri"/>
              <a:ea typeface="Calibri"/>
              <a:cs typeface="Calibri"/>
              <a:sym typeface="Calibri"/>
            </a:endParaRPr>
          </a:p>
        </p:txBody>
      </p:sp>
      <p:sp>
        <p:nvSpPr>
          <p:cNvPr id="218" name="Google Shape;218;p11"/>
          <p:cNvSpPr/>
          <p:nvPr/>
        </p:nvSpPr>
        <p:spPr>
          <a:xfrm>
            <a:off x="1325880" y="5715000"/>
            <a:ext cx="10195560" cy="749808"/>
          </a:xfrm>
          <a:prstGeom prst="rect">
            <a:avLst/>
          </a:prstGeom>
          <a:noFill/>
          <a:ln>
            <a:noFill/>
          </a:ln>
        </p:spPr>
        <p:txBody>
          <a:bodyPr spcFirstLastPara="1" wrap="square" lIns="0" tIns="0" rIns="0" bIns="0" anchor="ctr" anchorCtr="0">
            <a:noAutofit/>
          </a:bodyPr>
          <a:lstStyle/>
          <a:p>
            <a:pPr marL="0" marR="0" lvl="0" indent="0" algn="l" rtl="0">
              <a:spcBef>
                <a:spcPts val="0"/>
              </a:spcBef>
              <a:spcAft>
                <a:spcPts val="0"/>
              </a:spcAft>
              <a:buClr>
                <a:srgbClr val="CADCFC"/>
              </a:buClr>
              <a:buSzPts val="1350"/>
              <a:buFont typeface="Calibri"/>
              <a:buNone/>
            </a:pPr>
            <a:r>
              <a:rPr lang="en-US" sz="1350" b="0" i="0" u="none" strike="noStrike" cap="none">
                <a:solidFill>
                  <a:srgbClr val="CADCFC"/>
                </a:solidFill>
                <a:latin typeface="Calibri"/>
                <a:ea typeface="Calibri"/>
                <a:cs typeface="Calibri"/>
                <a:sym typeface="Calibri"/>
              </a:rPr>
              <a:t>What's one thing you'll change about your Intro to ZOR process starting this week?</a:t>
            </a:r>
            <a:endParaRPr sz="1350" b="0" i="0" u="none" strike="noStrike" cap="none">
              <a:solidFill>
                <a:schemeClr val="dk1"/>
              </a:solidFill>
              <a:latin typeface="Calibri"/>
              <a:ea typeface="Calibri"/>
              <a:cs typeface="Calibri"/>
              <a:sym typeface="Calibri"/>
            </a:endParaRPr>
          </a:p>
        </p:txBody>
      </p:sp>
    </p:spTree>
  </p:cSld>
  <p:clrMapOvr>
    <a:masterClrMapping/>
  </p:clrMapOvr>
</p:sld>
</file>

<file path=ppt/theme/theme1.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1265</Words>
  <Application>Microsoft Office PowerPoint</Application>
  <PresentationFormat>Widescreen</PresentationFormat>
  <Paragraphs>127</Paragraphs>
  <Slides>9</Slides>
  <Notes>9</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9</vt:i4>
      </vt:variant>
    </vt:vector>
  </HeadingPairs>
  <TitlesOfParts>
    <vt:vector size="13" baseType="lpstr">
      <vt:lpstr>Arial</vt:lpstr>
      <vt:lpstr>Calibri</vt:lpstr>
      <vt:lpstr>Cambria</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Marlene Robinson</dc:creator>
  <cp:lastModifiedBy>Marlene Robinson</cp:lastModifiedBy>
  <cp:revision>1</cp:revision>
  <dcterms:modified xsi:type="dcterms:W3CDTF">2026-07-08T18:17:49Z</dcterms:modified>
</cp:coreProperties>
</file>